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07.09.2021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07.09.2021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07.09.2021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3051770"/>
          </a:xfrm>
        </p:spPr>
        <p:txBody>
          <a:bodyPr>
            <a:normAutofit/>
          </a:bodyPr>
          <a:lstStyle/>
          <a:p>
            <a:r>
              <a:rPr lang="ru-RU" sz="2400" b="1" dirty="0" err="1" smtClean="0">
                <a:latin typeface="Times New Roman" pitchFamily="18" charset="0"/>
                <a:cs typeface="Times New Roman" pitchFamily="18" charset="0"/>
              </a:rPr>
              <a:t>КазНУ</a:t>
            </a:r>
            <a:r>
              <a:rPr lang="ru-RU" sz="2400" b="1" dirty="0" smtClean="0">
                <a:latin typeface="Times New Roman" pitchFamily="18" charset="0"/>
                <a:cs typeface="Times New Roman" pitchFamily="18" charset="0"/>
              </a:rPr>
              <a:t> им. аль-</a:t>
            </a:r>
            <a:r>
              <a:rPr lang="ru-RU" sz="2400" b="1" dirty="0" err="1" smtClean="0">
                <a:latin typeface="Times New Roman" pitchFamily="18" charset="0"/>
                <a:cs typeface="Times New Roman" pitchFamily="18" charset="0"/>
              </a:rPr>
              <a:t>Фараби</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факультет философии и политологии</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Лекция 2.Образовательная </a:t>
            </a:r>
            <a:r>
              <a:rPr lang="ru-RU" sz="2400" b="1" dirty="0">
                <a:latin typeface="Times New Roman" pitchFamily="18" charset="0"/>
                <a:cs typeface="Times New Roman" pitchFamily="18" charset="0"/>
              </a:rPr>
              <a:t>система как объект управления</a:t>
            </a: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483768" y="4437112"/>
            <a:ext cx="5904656" cy="1201688"/>
          </a:xfrm>
        </p:spPr>
        <p:txBody>
          <a:bodyPr>
            <a:normAutofit lnSpcReduction="10000"/>
          </a:bodyPr>
          <a:lstStyle/>
          <a:p>
            <a:pPr algn="r"/>
            <a:r>
              <a:rPr lang="ru-RU" sz="1800" dirty="0" smtClean="0">
                <a:solidFill>
                  <a:schemeClr val="tx1"/>
                </a:solidFill>
                <a:latin typeface="Times New Roman" pitchFamily="18" charset="0"/>
                <a:cs typeface="Times New Roman" pitchFamily="18" charset="0"/>
              </a:rPr>
              <a:t>Ст. преподаватель кафедры педагогики и образовательного менеджмента </a:t>
            </a:r>
            <a:r>
              <a:rPr lang="ru-RU" sz="1800" dirty="0" err="1" smtClean="0">
                <a:solidFill>
                  <a:schemeClr val="tx1"/>
                </a:solidFill>
                <a:latin typeface="Times New Roman" pitchFamily="18" charset="0"/>
                <a:cs typeface="Times New Roman" pitchFamily="18" charset="0"/>
              </a:rPr>
              <a:t>Махамбетова</a:t>
            </a:r>
            <a:r>
              <a:rPr lang="ru-RU" sz="1800" dirty="0" smtClean="0">
                <a:solidFill>
                  <a:schemeClr val="tx1"/>
                </a:solidFill>
                <a:latin typeface="Times New Roman" pitchFamily="18" charset="0"/>
                <a:cs typeface="Times New Roman" pitchFamily="18" charset="0"/>
              </a:rPr>
              <a:t> Ж.Т.</a:t>
            </a:r>
          </a:p>
          <a:p>
            <a:endParaRPr lang="ru-RU" sz="1800" dirty="0" smtClean="0">
              <a:solidFill>
                <a:schemeClr val="tx1"/>
              </a:solidFill>
              <a:latin typeface="Times New Roman" pitchFamily="18" charset="0"/>
              <a:cs typeface="Times New Roman" pitchFamily="18" charset="0"/>
            </a:endParaRPr>
          </a:p>
          <a:p>
            <a:r>
              <a:rPr lang="ru-RU" sz="1800" dirty="0" smtClean="0">
                <a:solidFill>
                  <a:schemeClr val="tx1"/>
                </a:solidFill>
                <a:latin typeface="Times New Roman" pitchFamily="18" charset="0"/>
                <a:cs typeface="Times New Roman" pitchFamily="18" charset="0"/>
              </a:rPr>
              <a:t>Алматы, 2021</a:t>
            </a:r>
            <a:endParaRPr lang="ru-RU"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24525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Рассмотрим более подробно эти принципы.</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457200" y="1268760"/>
            <a:ext cx="8229600" cy="4857403"/>
          </a:xfrm>
        </p:spPr>
        <p:txBody>
          <a:bodyPr>
            <a:normAutofit fontScale="70000" lnSpcReduction="20000"/>
          </a:bodyPr>
          <a:lstStyle/>
          <a:p>
            <a:pPr marL="0" indent="0" algn="just">
              <a:buNone/>
            </a:pPr>
            <a:r>
              <a:rPr lang="ru-RU" sz="2800" dirty="0" smtClean="0"/>
              <a:t> 	</a:t>
            </a:r>
            <a:r>
              <a:rPr lang="ru-RU" sz="3100" b="1" i="1" dirty="0" smtClean="0">
                <a:latin typeface="Times New Roman" pitchFamily="18" charset="0"/>
                <a:cs typeface="Times New Roman" pitchFamily="18" charset="0"/>
              </a:rPr>
              <a:t>Демократизация </a:t>
            </a:r>
            <a:r>
              <a:rPr lang="ru-RU" sz="3100" b="1" i="1" dirty="0">
                <a:latin typeface="Times New Roman" pitchFamily="18" charset="0"/>
                <a:cs typeface="Times New Roman" pitchFamily="18" charset="0"/>
              </a:rPr>
              <a:t>и </a:t>
            </a:r>
            <a:r>
              <a:rPr lang="ru-RU" sz="3100" b="1" i="1" dirty="0" err="1">
                <a:latin typeface="Times New Roman" pitchFamily="18" charset="0"/>
                <a:cs typeface="Times New Roman" pitchFamily="18" charset="0"/>
              </a:rPr>
              <a:t>гуманизация</a:t>
            </a:r>
            <a:r>
              <a:rPr lang="ru-RU" sz="3100" b="1" i="1" dirty="0">
                <a:latin typeface="Times New Roman" pitchFamily="18" charset="0"/>
                <a:cs typeface="Times New Roman" pitchFamily="18" charset="0"/>
              </a:rPr>
              <a:t> управления.</a:t>
            </a:r>
            <a:r>
              <a:rPr lang="ru-RU" sz="3100" dirty="0">
                <a:latin typeface="Times New Roman" pitchFamily="18" charset="0"/>
                <a:cs typeface="Times New Roman" pitchFamily="18" charset="0"/>
              </a:rPr>
              <a:t> Принцип демократизации и </a:t>
            </a:r>
            <a:r>
              <a:rPr lang="ru-RU" sz="3100" dirty="0" err="1">
                <a:latin typeface="Times New Roman" pitchFamily="18" charset="0"/>
                <a:cs typeface="Times New Roman" pitchFamily="18" charset="0"/>
              </a:rPr>
              <a:t>гуманизации</a:t>
            </a:r>
            <a:r>
              <a:rPr lang="ru-RU" sz="3100" dirty="0">
                <a:latin typeface="Times New Roman" pitchFamily="18" charset="0"/>
                <a:cs typeface="Times New Roman" pitchFamily="18" charset="0"/>
              </a:rPr>
              <a:t> управления предполагает развитие самодеятельности и инициативы всех участников образовательного процесса (руководителей, учителей, учащихся и родителей), привлечение их к открытому обсуждению и коллективной подготовке управленческих решений. </a:t>
            </a:r>
            <a:r>
              <a:rPr lang="ru-RU" sz="3100" b="1" dirty="0">
                <a:latin typeface="Times New Roman" pitchFamily="18" charset="0"/>
                <a:cs typeface="Times New Roman" pitchFamily="18" charset="0"/>
              </a:rPr>
              <a:t>Демократизация школьной жизни </a:t>
            </a:r>
            <a:r>
              <a:rPr lang="ru-RU" sz="3100" dirty="0">
                <a:latin typeface="Times New Roman" pitchFamily="18" charset="0"/>
                <a:cs typeface="Times New Roman" pitchFamily="18" charset="0"/>
              </a:rPr>
              <a:t>начинается с внедрения в практику выборности руководителей школы, введения механизма конкурсного избрания и контрактной системы в отборе руководящих и педагогических кадров. Гласность в управлении школой основывается на открытости, доступности информации, когда каждый участник образовательного процесса не только знает о делах и проблемах школы, но и принимает участие в их обсуждении и высказывает свою точку зрения по вопросам школьной жизни. </a:t>
            </a:r>
          </a:p>
        </p:txBody>
      </p:sp>
    </p:spTree>
    <p:extLst>
      <p:ext uri="{BB962C8B-B14F-4D97-AF65-F5344CB8AC3E}">
        <p14:creationId xmlns:p14="http://schemas.microsoft.com/office/powerpoint/2010/main" val="578529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92500" lnSpcReduction="20000"/>
          </a:bodyPr>
          <a:lstStyle/>
          <a:p>
            <a:pPr marL="0" indent="0">
              <a:buNone/>
            </a:pPr>
            <a:r>
              <a:rPr lang="ru-RU" sz="2400" b="1" i="1" dirty="0"/>
              <a:t>Демократизация управления школой </a:t>
            </a:r>
            <a:r>
              <a:rPr lang="ru-RU" sz="2400" dirty="0"/>
              <a:t>реализуется через регулярные отчеты администрации, совета школы перед общешкольным коллективом и общественностью, через гласность принимаемых решений</a:t>
            </a:r>
            <a:r>
              <a:rPr lang="ru-RU" sz="2400" dirty="0" smtClean="0"/>
              <a:t>.</a:t>
            </a:r>
          </a:p>
          <a:p>
            <a:pPr marL="0" indent="0">
              <a:buNone/>
            </a:pPr>
            <a:r>
              <a:rPr lang="ru-RU" sz="2400" dirty="0"/>
              <a:t>Управление образовательными процессами в последние годы обретает тенденцию перехода от субъектно-объектных к субъектно-субъектным отношениям, от монолога к диалогу между управляющей и управляемой подсистемами.</a:t>
            </a:r>
          </a:p>
          <a:p>
            <a:pPr marL="0" indent="0">
              <a:buNone/>
            </a:pPr>
            <a:r>
              <a:rPr lang="ru-RU" sz="2400" dirty="0"/>
              <a:t>Системность и целостность в управлении педагогическими системами определяются системной природой педагогического процесса и создают реальные предпосылки для эффективного управления им.</a:t>
            </a:r>
          </a:p>
          <a:p>
            <a:pPr marL="0" indent="0">
              <a:buNone/>
            </a:pPr>
            <a:r>
              <a:rPr lang="ru-RU" sz="2400" dirty="0"/>
              <a:t>Системный подход в управлении педагогическими системами побуждает руководителя образовательного учреждения и других участников управленческой деятельности осуществлять ее в системе, в единстве и целостности всех взаимодействующих компонентов и подсистем.</a:t>
            </a:r>
          </a:p>
          <a:p>
            <a:pPr marL="0" indent="0">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99880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40000" lnSpcReduction="20000"/>
          </a:bodyPr>
          <a:lstStyle/>
          <a:p>
            <a:pPr marL="0" indent="0" algn="just">
              <a:buNone/>
            </a:pPr>
            <a:r>
              <a:rPr lang="ru-RU" sz="5100" dirty="0">
                <a:latin typeface="Times New Roman" pitchFamily="18" charset="0"/>
                <a:cs typeface="Times New Roman" pitchFamily="18" charset="0"/>
              </a:rPr>
              <a:t>Реализация данного принципа способствует приданию управленческой деятельности последовательности, логичности, гармоничности и в конечном счете эффективности.</a:t>
            </a:r>
          </a:p>
          <a:p>
            <a:pPr marL="0" indent="0" algn="just">
              <a:buNone/>
            </a:pPr>
            <a:r>
              <a:rPr lang="ru-RU" sz="5100" dirty="0">
                <a:latin typeface="Times New Roman" pitchFamily="18" charset="0"/>
                <a:cs typeface="Times New Roman" pitchFamily="18" charset="0"/>
              </a:rPr>
              <a:t>Рассматривая школу как целостную систему, имеют в виду, что она состоит из частей (компонентов), которыми могут выступать коллективы учителей, учащихся, родителей. Можно эту же систему представлять через процессы.</a:t>
            </a:r>
          </a:p>
          <a:p>
            <a:pPr marL="0" indent="0" algn="just">
              <a:buNone/>
            </a:pPr>
            <a:r>
              <a:rPr lang="ru-RU" sz="5100" dirty="0">
                <a:latin typeface="Times New Roman" pitchFamily="18" charset="0"/>
                <a:cs typeface="Times New Roman" pitchFamily="18" charset="0"/>
              </a:rPr>
              <a:t>Например, </a:t>
            </a:r>
            <a:r>
              <a:rPr lang="ru-RU" sz="5100" b="1" dirty="0">
                <a:latin typeface="Times New Roman" pitchFamily="18" charset="0"/>
                <a:cs typeface="Times New Roman" pitchFamily="18" charset="0"/>
              </a:rPr>
              <a:t>процесс обучения </a:t>
            </a:r>
            <a:r>
              <a:rPr lang="ru-RU" sz="5100" dirty="0">
                <a:latin typeface="Times New Roman" pitchFamily="18" charset="0"/>
                <a:cs typeface="Times New Roman" pitchFamily="18" charset="0"/>
              </a:rPr>
              <a:t>является </a:t>
            </a:r>
            <a:r>
              <a:rPr lang="ru-RU" sz="5100" i="1" dirty="0">
                <a:latin typeface="Times New Roman" pitchFamily="18" charset="0"/>
                <a:cs typeface="Times New Roman" pitchFamily="18" charset="0"/>
              </a:rPr>
              <a:t>подсистемой целостного педагогического процесса</a:t>
            </a:r>
            <a:r>
              <a:rPr lang="ru-RU" sz="5100" dirty="0">
                <a:latin typeface="Times New Roman" pitchFamily="18" charset="0"/>
                <a:cs typeface="Times New Roman" pitchFamily="18" charset="0"/>
              </a:rPr>
              <a:t>, а </a:t>
            </a:r>
            <a:r>
              <a:rPr lang="ru-RU" sz="5100" b="1" dirty="0">
                <a:latin typeface="Times New Roman" pitchFamily="18" charset="0"/>
                <a:cs typeface="Times New Roman" pitchFamily="18" charset="0"/>
              </a:rPr>
              <a:t>урок </a:t>
            </a:r>
            <a:r>
              <a:rPr lang="ru-RU" sz="5100" dirty="0">
                <a:latin typeface="Times New Roman" pitchFamily="18" charset="0"/>
                <a:cs typeface="Times New Roman" pitchFamily="18" charset="0"/>
              </a:rPr>
              <a:t>— </a:t>
            </a:r>
            <a:r>
              <a:rPr lang="ru-RU" sz="5100" i="1" dirty="0">
                <a:latin typeface="Times New Roman" pitchFamily="18" charset="0"/>
                <a:cs typeface="Times New Roman" pitchFamily="18" charset="0"/>
              </a:rPr>
              <a:t>подсистемой процесса обучения</a:t>
            </a:r>
            <a:r>
              <a:rPr lang="ru-RU" sz="5100" dirty="0">
                <a:latin typeface="Times New Roman" pitchFamily="18" charset="0"/>
                <a:cs typeface="Times New Roman" pitchFamily="18" charset="0"/>
              </a:rPr>
              <a:t>. В то же самое время сам урок — это сложная динамическая система, структурным элементом которой является учебно-воспитательный процесс, воплощающий в себе учебно-воспитательную задачу, подобранные под нее методы обучения и воспитания, содержание учебного материала и формы организации познавательной деятельности учащихся. Чтобы установить точное приложение управленческого воздействия, необходимо </a:t>
            </a:r>
            <a:r>
              <a:rPr lang="ru-RU" sz="5100" b="1" i="1" dirty="0">
                <a:latin typeface="Times New Roman" pitchFamily="18" charset="0"/>
                <a:cs typeface="Times New Roman" pitchFamily="18" charset="0"/>
              </a:rPr>
              <a:t>уметь расчленять систему на части, блоки, подсистемы и структурообразующие элементы</a:t>
            </a:r>
            <a:r>
              <a:rPr lang="ru-RU" sz="51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107947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lnSpcReduction="10000"/>
          </a:bodyPr>
          <a:lstStyle/>
          <a:p>
            <a:pPr marL="0" indent="0" algn="just">
              <a:buNone/>
            </a:pPr>
            <a:r>
              <a:rPr lang="ru-RU" sz="2600" b="1" dirty="0">
                <a:latin typeface="Times New Roman" pitchFamily="18" charset="0"/>
                <a:cs typeface="Times New Roman" pitchFamily="18" charset="0"/>
              </a:rPr>
              <a:t>Оценкой действенности системы выступает реальный результат</a:t>
            </a:r>
            <a:r>
              <a:rPr lang="ru-RU" sz="2600" dirty="0">
                <a:latin typeface="Times New Roman" pitchFamily="18" charset="0"/>
                <a:cs typeface="Times New Roman" pitchFamily="18" charset="0"/>
              </a:rPr>
              <a:t>. Если педагог </a:t>
            </a:r>
            <a:r>
              <a:rPr lang="ru-RU" sz="2600" i="1" dirty="0">
                <a:latin typeface="Times New Roman" pitchFamily="18" charset="0"/>
                <a:cs typeface="Times New Roman" pitchFamily="18" charset="0"/>
              </a:rPr>
              <a:t>правильно сформулировал учебно-воспитательную задачу </a:t>
            </a:r>
            <a:r>
              <a:rPr lang="ru-RU" sz="2600" dirty="0">
                <a:latin typeface="Times New Roman" pitchFamily="18" charset="0"/>
                <a:cs typeface="Times New Roman" pitchFamily="18" charset="0"/>
              </a:rPr>
              <a:t>на том или ином учебно-воспитательном моменте занятия, но не сумел отобрать под нее </a:t>
            </a:r>
            <a:r>
              <a:rPr lang="ru-RU" sz="2600" i="1" dirty="0">
                <a:latin typeface="Times New Roman" pitchFamily="18" charset="0"/>
                <a:cs typeface="Times New Roman" pitchFamily="18" charset="0"/>
              </a:rPr>
              <a:t>учебный материал</a:t>
            </a:r>
            <a:r>
              <a:rPr lang="ru-RU" sz="2600" dirty="0">
                <a:latin typeface="Times New Roman" pitchFamily="18" charset="0"/>
                <a:cs typeface="Times New Roman" pitchFamily="18" charset="0"/>
              </a:rPr>
              <a:t>, соответствующее содержание, то какие бы методы обучения и формы организации познавательной деятельности он ни применял, получить высокий положительный результат невозможно.</a:t>
            </a:r>
          </a:p>
          <a:p>
            <a:pPr marL="0" indent="0" algn="just">
              <a:buNone/>
            </a:pPr>
            <a:r>
              <a:rPr lang="ru-RU" sz="2600" dirty="0">
                <a:latin typeface="Times New Roman" pitchFamily="18" charset="0"/>
                <a:cs typeface="Times New Roman" pitchFamily="18" charset="0"/>
              </a:rPr>
              <a:t>Таким образом, </a:t>
            </a:r>
            <a:r>
              <a:rPr lang="ru-RU" sz="2600" b="1" dirty="0">
                <a:latin typeface="Times New Roman" pitchFamily="18" charset="0"/>
                <a:cs typeface="Times New Roman" pitchFamily="18" charset="0"/>
              </a:rPr>
              <a:t>уровень целостности системы зависит от ее целеустремленности, полноты набора компонентов, качества каждого компонента и плотности взаимосвязей как между компонентами, так и между каждым из них и целым.</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908888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92500" lnSpcReduction="10000"/>
          </a:bodyPr>
          <a:lstStyle/>
          <a:p>
            <a:pPr marL="0" indent="0">
              <a:buNone/>
            </a:pPr>
            <a:r>
              <a:rPr lang="ru-RU" sz="2600" i="1" dirty="0">
                <a:latin typeface="Times New Roman" pitchFamily="18" charset="0"/>
                <a:cs typeface="Times New Roman" pitchFamily="18" charset="0"/>
              </a:rPr>
              <a:t>Изучение </a:t>
            </a:r>
            <a:r>
              <a:rPr lang="ru-RU" sz="2600" b="1" i="1" dirty="0">
                <a:latin typeface="Times New Roman" pitchFamily="18" charset="0"/>
                <a:cs typeface="Times New Roman" pitchFamily="18" charset="0"/>
              </a:rPr>
              <a:t>сущности социально-педагогических систем </a:t>
            </a:r>
            <a:r>
              <a:rPr lang="ru-RU" sz="2600" i="1" dirty="0">
                <a:latin typeface="Times New Roman" pitchFamily="18" charset="0"/>
                <a:cs typeface="Times New Roman" pitchFamily="18" charset="0"/>
              </a:rPr>
              <a:t>невозможно без комплексного подхода. </a:t>
            </a:r>
            <a:r>
              <a:rPr lang="ru-RU" sz="2600" b="1" i="1" dirty="0">
                <a:latin typeface="Times New Roman" pitchFamily="18" charset="0"/>
                <a:cs typeface="Times New Roman" pitchFamily="18" charset="0"/>
              </a:rPr>
              <a:t>Комплексный подход при изучении системы образования предполагает:</a:t>
            </a:r>
          </a:p>
          <a:p>
            <a:pPr marL="0" indent="0">
              <a:buNone/>
            </a:pPr>
            <a:r>
              <a:rPr lang="ru-RU" sz="2400" dirty="0" smtClean="0"/>
              <a:t>- </a:t>
            </a:r>
            <a:r>
              <a:rPr lang="ru-RU" sz="2400" dirty="0"/>
              <a:t>системный и всесторонний анализ результатов управленческой и педагогической деятельности;</a:t>
            </a:r>
          </a:p>
          <a:p>
            <a:pPr marL="0" indent="0">
              <a:buNone/>
            </a:pPr>
            <a:r>
              <a:rPr lang="ru-RU" sz="2400" dirty="0"/>
              <a:t>- выявление закономерных связей (по вертикали и горизонтали);</a:t>
            </a:r>
          </a:p>
          <a:p>
            <a:pPr marL="0" indent="0">
              <a:buNone/>
            </a:pPr>
            <a:r>
              <a:rPr lang="ru-RU" sz="2400" dirty="0"/>
              <a:t>- определение специфических условий и проблем социума;</a:t>
            </a:r>
          </a:p>
          <a:p>
            <a:pPr marL="0" indent="0">
              <a:buNone/>
            </a:pPr>
            <a:r>
              <a:rPr lang="ru-RU" sz="2400" dirty="0"/>
              <a:t>- разработку динамической структуры и технологии управления;</a:t>
            </a:r>
          </a:p>
          <a:p>
            <a:pPr marL="0" indent="0">
              <a:buNone/>
            </a:pPr>
            <a:r>
              <a:rPr lang="ru-RU" sz="2400" dirty="0" smtClean="0"/>
              <a:t>-обоснование </a:t>
            </a:r>
            <a:r>
              <a:rPr lang="ru-RU" sz="2400" dirty="0"/>
              <a:t>содержания управления</a:t>
            </a:r>
            <a:r>
              <a:rPr lang="ru-RU" sz="2400" dirty="0" smtClean="0"/>
              <a:t>.</a:t>
            </a:r>
          </a:p>
          <a:p>
            <a:pPr marL="0" indent="0">
              <a:buNone/>
            </a:pPr>
            <a:r>
              <a:rPr lang="ru-RU" sz="2400" b="1" dirty="0"/>
              <a:t>Рациональное сочетание централизации </a:t>
            </a:r>
            <a:r>
              <a:rPr lang="ru-RU" sz="2400" b="1" dirty="0" smtClean="0"/>
              <a:t>и децентрализации</a:t>
            </a:r>
            <a:r>
              <a:rPr lang="ru-RU" sz="2400" b="1" dirty="0"/>
              <a:t>. </a:t>
            </a:r>
            <a:r>
              <a:rPr lang="ru-RU" sz="2400" dirty="0"/>
              <a:t>Чрезмерная централизация управленческой деятельности неизбежно ведет к усилению администрирования, сковывает инициативу управляемых подсистем (руководителей нижних уровней, учителей и учащихся), которые в данном случае становятся простыми исполнителями чужой управленческой воли. </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425403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lnSpcReduction="10000"/>
          </a:bodyPr>
          <a:lstStyle/>
          <a:p>
            <a:pPr marL="0" indent="0" algn="just">
              <a:buNone/>
            </a:pPr>
            <a:r>
              <a:rPr lang="ru-RU" sz="2400" dirty="0">
                <a:latin typeface="Times New Roman" pitchFamily="18" charset="0"/>
                <a:cs typeface="Times New Roman" pitchFamily="18" charset="0"/>
              </a:rPr>
              <a:t>В условиях излишней централизации часто происходит дублирование управленческих функций, что приводит к потерям временных, финансовых и иных ресурсов, перегрузке всех участников образовательного процесса от руководителей школы до учащихся.</a:t>
            </a:r>
          </a:p>
          <a:p>
            <a:pPr marL="0" indent="0" algn="just">
              <a:buNone/>
            </a:pPr>
            <a:r>
              <a:rPr lang="ru-RU" sz="2400" dirty="0">
                <a:latin typeface="Times New Roman" pitchFamily="18" charset="0"/>
                <a:cs typeface="Times New Roman" pitchFamily="18" charset="0"/>
              </a:rPr>
              <a:t>С другой стороны, децентрализация управления, понимаемая как передача ряда функций и полномочий от высших органов управления к низшим, при неумеренности ее исполнения, как правило, приводит к снижению эффективности деятельности педагогической системы. Это выражается в следующих негативизмах: снижение роли управляющей подсистемы (руководителя и администрации в целом), полная или частичная утрата аналитических и контролирующих функций, осуществляемых органами управления.</a:t>
            </a:r>
          </a:p>
        </p:txBody>
      </p:sp>
    </p:spTree>
    <p:extLst>
      <p:ext uri="{BB962C8B-B14F-4D97-AF65-F5344CB8AC3E}">
        <p14:creationId xmlns:p14="http://schemas.microsoft.com/office/powerpoint/2010/main" val="2868542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rmAutofit/>
          </a:bodyPr>
          <a:lstStyle/>
          <a:p>
            <a:pPr marL="0" indent="0" algn="just">
              <a:buNone/>
            </a:pPr>
            <a:r>
              <a:rPr lang="ru-RU" sz="2400" dirty="0">
                <a:latin typeface="Times New Roman" pitchFamily="18" charset="0"/>
                <a:cs typeface="Times New Roman" pitchFamily="18" charset="0"/>
              </a:rPr>
              <a:t>Чрезмерное увлечение децентрализацией приводит к возникновению серьезных проблем в деятельности коллектива, к возникновению межличностных и межуровневых конфликтов и недоразумений, неоправданному противостоянию административных и общественных органов управления образовательным </a:t>
            </a:r>
            <a:r>
              <a:rPr lang="ru-RU" sz="2400" dirty="0" smtClean="0">
                <a:latin typeface="Times New Roman" pitchFamily="18" charset="0"/>
                <a:cs typeface="Times New Roman" pitchFamily="18" charset="0"/>
              </a:rPr>
              <a:t>учреждением. Разумное</a:t>
            </a:r>
            <a:r>
              <a:rPr lang="ru-RU" sz="2400" dirty="0">
                <a:latin typeface="Times New Roman" pitchFamily="18" charset="0"/>
                <a:cs typeface="Times New Roman" pitchFamily="18" charset="0"/>
              </a:rPr>
              <a:t>, основанное на последних достижениях науки </a:t>
            </a:r>
            <a:r>
              <a:rPr lang="ru-RU" sz="2400" u="sng" dirty="0">
                <a:latin typeface="Times New Roman" pitchFamily="18" charset="0"/>
                <a:cs typeface="Times New Roman" pitchFamily="18" charset="0"/>
              </a:rPr>
              <a:t>сочетание централизации и децентрализации в управлении школой </a:t>
            </a:r>
            <a:r>
              <a:rPr lang="ru-RU" sz="2400" dirty="0">
                <a:latin typeface="Times New Roman" pitchFamily="18" charset="0"/>
                <a:cs typeface="Times New Roman" pitchFamily="18" charset="0"/>
              </a:rPr>
              <a:t>обеспечивает оптимальное взаимодействие управляющей и управляемой подсистем образовательного учреждения, административных и общественных его органов в интересах достижения цели.</a:t>
            </a:r>
          </a:p>
        </p:txBody>
      </p:sp>
    </p:spTree>
    <p:extLst>
      <p:ext uri="{BB962C8B-B14F-4D97-AF65-F5344CB8AC3E}">
        <p14:creationId xmlns:p14="http://schemas.microsoft.com/office/powerpoint/2010/main" val="1475677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ru-RU" sz="2400" dirty="0">
                <a:latin typeface="Times New Roman" pitchFamily="18" charset="0"/>
                <a:cs typeface="Times New Roman" pitchFamily="18" charset="0"/>
              </a:rPr>
              <a:t>Оптимальное сочетание централизации и децентрализации создает необходимые условия для демократического, заинтересованного и квалифицированного обсуждения, принятия и последующей реализации управленческих решений на профессиональном уровне, исключения дублирования управленческих функций и повышения эффективности взаимодействия всех структурных подразделений </a:t>
            </a:r>
            <a:r>
              <a:rPr lang="ru-RU" sz="2400" dirty="0" smtClean="0">
                <a:latin typeface="Times New Roman" pitchFamily="18" charset="0"/>
                <a:cs typeface="Times New Roman" pitchFamily="18" charset="0"/>
              </a:rPr>
              <a:t>системы. </a:t>
            </a:r>
            <a:r>
              <a:rPr lang="ru-RU" sz="2400" b="1" dirty="0" smtClean="0">
                <a:latin typeface="Times New Roman" pitchFamily="18" charset="0"/>
                <a:cs typeface="Times New Roman" pitchFamily="18" charset="0"/>
              </a:rPr>
              <a:t>Проблема </a:t>
            </a:r>
            <a:r>
              <a:rPr lang="ru-RU" sz="2400" b="1" dirty="0">
                <a:latin typeface="Times New Roman" pitchFamily="18" charset="0"/>
                <a:cs typeface="Times New Roman" pitchFamily="18" charset="0"/>
              </a:rPr>
              <a:t>сочетания централизации и децентрализации в управлении состоит в оптимальном делегировании (распределении) полномочий при принятии управленческих решений. </a:t>
            </a:r>
          </a:p>
        </p:txBody>
      </p:sp>
    </p:spTree>
    <p:extLst>
      <p:ext uri="{BB962C8B-B14F-4D97-AF65-F5344CB8AC3E}">
        <p14:creationId xmlns:p14="http://schemas.microsoft.com/office/powerpoint/2010/main" val="1733603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70000" lnSpcReduction="20000"/>
          </a:bodyPr>
          <a:lstStyle/>
          <a:p>
            <a:pPr marL="0" indent="0" algn="just">
              <a:buNone/>
            </a:pPr>
            <a:r>
              <a:rPr lang="ru-RU" sz="3100" dirty="0">
                <a:latin typeface="Times New Roman" pitchFamily="18" charset="0"/>
                <a:cs typeface="Times New Roman" pitchFamily="18" charset="0"/>
              </a:rPr>
              <a:t>Практика делегирования полномочий предполагает следующие виды управленческой ответственности: </a:t>
            </a:r>
            <a:r>
              <a:rPr lang="ru-RU" sz="3100" b="1" dirty="0">
                <a:latin typeface="Times New Roman" pitchFamily="18" charset="0"/>
                <a:cs typeface="Times New Roman" pitchFamily="18" charset="0"/>
              </a:rPr>
              <a:t>общую </a:t>
            </a:r>
            <a:r>
              <a:rPr lang="ru-RU" sz="3100" dirty="0">
                <a:latin typeface="Times New Roman" pitchFamily="18" charset="0"/>
                <a:cs typeface="Times New Roman" pitchFamily="18" charset="0"/>
              </a:rPr>
              <a:t>— за создание необходимых условий деятельности, </a:t>
            </a:r>
            <a:r>
              <a:rPr lang="ru-RU" sz="3100" b="1" dirty="0">
                <a:latin typeface="Times New Roman" pitchFamily="18" charset="0"/>
                <a:cs typeface="Times New Roman" pitchFamily="18" charset="0"/>
              </a:rPr>
              <a:t>функциональную</a:t>
            </a:r>
            <a:r>
              <a:rPr lang="ru-RU" sz="3100" dirty="0">
                <a:latin typeface="Times New Roman" pitchFamily="18" charset="0"/>
                <a:cs typeface="Times New Roman" pitchFamily="18" charset="0"/>
              </a:rPr>
              <a:t> — за конкретные действия. Полномочия делегируются должности, а не индивиду, который ее занимает в данный момент. </a:t>
            </a:r>
            <a:r>
              <a:rPr lang="ru-RU" sz="3100" b="1" dirty="0">
                <a:latin typeface="Times New Roman" pitchFamily="18" charset="0"/>
                <a:cs typeface="Times New Roman" pitchFamily="18" charset="0"/>
              </a:rPr>
              <a:t>Выделяют следующие виды управленческих полномочий:</a:t>
            </a:r>
            <a:r>
              <a:rPr lang="ru-RU" sz="3100" dirty="0">
                <a:latin typeface="Times New Roman" pitchFamily="18" charset="0"/>
                <a:cs typeface="Times New Roman" pitchFamily="18" charset="0"/>
              </a:rPr>
              <a:t> согласительные (предостерегающие), распорядительные (линейные, функциональные), консультативные, контрольно-отчетные, координационные</a:t>
            </a:r>
            <a:r>
              <a:rPr lang="ru-RU" sz="3100" dirty="0" smtClean="0">
                <a:latin typeface="Times New Roman" pitchFamily="18" charset="0"/>
                <a:cs typeface="Times New Roman" pitchFamily="18" charset="0"/>
              </a:rPr>
              <a:t>. </a:t>
            </a:r>
            <a:r>
              <a:rPr lang="ru-RU" sz="3100" b="1" dirty="0">
                <a:latin typeface="Times New Roman" pitchFamily="18" charset="0"/>
                <a:cs typeface="Times New Roman" pitchFamily="18" charset="0"/>
              </a:rPr>
              <a:t>Подлежат делегированию: </a:t>
            </a:r>
            <a:r>
              <a:rPr lang="ru-RU" sz="3100" dirty="0">
                <a:latin typeface="Times New Roman" pitchFamily="18" charset="0"/>
                <a:cs typeface="Times New Roman" pitchFamily="18" charset="0"/>
              </a:rPr>
              <a:t>рутинная работа, специализированная деятельность; частные вопросы; подготовительная работа. </a:t>
            </a:r>
            <a:r>
              <a:rPr lang="ru-RU" sz="3100" b="1" dirty="0">
                <a:latin typeface="Times New Roman" pitchFamily="18" charset="0"/>
                <a:cs typeface="Times New Roman" pitchFamily="18" charset="0"/>
              </a:rPr>
              <a:t>Не подлежат делегированию: </a:t>
            </a:r>
            <a:r>
              <a:rPr lang="ru-RU" sz="3100" dirty="0">
                <a:latin typeface="Times New Roman" pitchFamily="18" charset="0"/>
                <a:cs typeface="Times New Roman" pitchFamily="18" charset="0"/>
              </a:rPr>
              <a:t>функции руководителя, установление целей, принятие решений по выработке стратегии школы, контроль результатов; руководство сотрудниками, их мотивация; задачи особой важности; задачи высокой степени риска; необычные, исключительные дела; срочные дела, не оставляющие времени для объяснения и перепроверки; задачи строго доверительного характера.</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581389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rmAutofit/>
          </a:bodyPr>
          <a:lstStyle/>
          <a:p>
            <a:pPr marL="0" indent="0" algn="just">
              <a:buNone/>
            </a:pPr>
            <a:r>
              <a:rPr lang="ru-RU" sz="2400" dirty="0">
                <a:latin typeface="Times New Roman" pitchFamily="18" charset="0"/>
                <a:cs typeface="Times New Roman" pitchFamily="18" charset="0"/>
              </a:rPr>
              <a:t>Пределы полномочий определяются политикой, процедурами, правилами и должностными инструкциями. </a:t>
            </a:r>
            <a:r>
              <a:rPr lang="ru-RU" sz="2400" b="1" dirty="0">
                <a:latin typeface="Times New Roman" pitchFamily="18" charset="0"/>
                <a:cs typeface="Times New Roman" pitchFamily="18" charset="0"/>
              </a:rPr>
              <a:t>Причиной нарушений полномочий </a:t>
            </a:r>
            <a:r>
              <a:rPr lang="ru-RU" sz="2400" dirty="0">
                <a:latin typeface="Times New Roman" pitchFamily="18" charset="0"/>
                <a:cs typeface="Times New Roman" pitchFamily="18" charset="0"/>
              </a:rPr>
              <a:t>чаще всего бывает превышение </a:t>
            </a:r>
            <a:r>
              <a:rPr lang="ru-RU" sz="2400" dirty="0" smtClean="0">
                <a:latin typeface="Times New Roman" pitchFamily="18" charset="0"/>
                <a:cs typeface="Times New Roman" pitchFamily="18" charset="0"/>
              </a:rPr>
              <a:t>власти. Взаимосвязь </a:t>
            </a:r>
            <a:r>
              <a:rPr lang="ru-RU" sz="2400" dirty="0">
                <a:latin typeface="Times New Roman" pitchFamily="18" charset="0"/>
                <a:cs typeface="Times New Roman" pitchFamily="18" charset="0"/>
              </a:rPr>
              <a:t>единоначалия и коллегиальности. Одним из условий эффективного осуществления управленческой деятельности является опора на опыт и знания непосредственных организаторов учебно-воспитательного процесса (учителей, воспитателей), умелое, тактичное привлечение их к разработке, обсуждению и принятию оптимальных управленческих решений на основе сопоставления разных, в том числе и противоположных, точек зрения. </a:t>
            </a:r>
          </a:p>
        </p:txBody>
      </p:sp>
    </p:spTree>
    <p:extLst>
      <p:ext uri="{BB962C8B-B14F-4D97-AF65-F5344CB8AC3E}">
        <p14:creationId xmlns:p14="http://schemas.microsoft.com/office/powerpoint/2010/main" val="219236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Times New Roman" pitchFamily="18" charset="0"/>
                <a:cs typeface="Times New Roman" pitchFamily="18" charset="0"/>
              </a:rPr>
              <a:t>План:</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ru-RU" sz="2400" dirty="0" smtClean="0">
                <a:latin typeface="Times New Roman" pitchFamily="18" charset="0"/>
                <a:cs typeface="Times New Roman" pitchFamily="18" charset="0"/>
              </a:rPr>
              <a:t>1</a:t>
            </a:r>
            <a:r>
              <a:rPr lang="ru-RU" sz="2400" dirty="0">
                <a:latin typeface="Times New Roman" pitchFamily="18" charset="0"/>
                <a:cs typeface="Times New Roman" pitchFamily="18" charset="0"/>
              </a:rPr>
              <a:t>. Сущность управления образованием.</a:t>
            </a:r>
          </a:p>
          <a:p>
            <a:pPr marL="0" indent="0">
              <a:buNone/>
            </a:pPr>
            <a:r>
              <a:rPr lang="ru-RU" sz="2400" dirty="0">
                <a:latin typeface="Times New Roman" pitchFamily="18" charset="0"/>
                <a:cs typeface="Times New Roman" pitchFamily="18" charset="0"/>
              </a:rPr>
              <a:t>2. Основные принципы управления педагогическими системами.</a:t>
            </a:r>
          </a:p>
          <a:p>
            <a:pPr marL="0" indent="0">
              <a:buNone/>
            </a:pPr>
            <a:r>
              <a:rPr lang="ru-RU" sz="2400" dirty="0">
                <a:latin typeface="Times New Roman" pitchFamily="18" charset="0"/>
                <a:cs typeface="Times New Roman" pitchFamily="18" charset="0"/>
              </a:rPr>
              <a:t>3. Методы, формы и функции управления педагогическими системами</a:t>
            </a:r>
            <a:r>
              <a:rPr lang="ru-RU" sz="2400" dirty="0" smtClean="0">
                <a:latin typeface="Times New Roman" pitchFamily="18" charset="0"/>
                <a:cs typeface="Times New Roman" pitchFamily="18" charset="0"/>
              </a:rPr>
              <a:t>.</a:t>
            </a:r>
          </a:p>
          <a:p>
            <a:pPr marL="0" indent="0">
              <a:buNone/>
            </a:pPr>
            <a:r>
              <a:rPr lang="ru-RU" sz="2400" i="1" dirty="0">
                <a:latin typeface="Times New Roman" pitchFamily="18" charset="0"/>
                <a:cs typeface="Times New Roman" pitchFamily="18" charset="0"/>
              </a:rPr>
              <a:t>Базовые понятия: </a:t>
            </a:r>
            <a:r>
              <a:rPr lang="ru-RU" sz="2400" dirty="0">
                <a:latin typeface="Times New Roman" pitchFamily="18" charset="0"/>
                <a:cs typeface="Times New Roman" pitchFamily="18" charset="0"/>
              </a:rPr>
              <a:t>управление, менеджмент, педагогический менеджмент, менеджер образования, принципы управления, методы управления, формы управления.</a:t>
            </a:r>
          </a:p>
          <a:p>
            <a:pPr marL="0" indent="0">
              <a:buNone/>
            </a:pPr>
            <a:endParaRPr lang="ru-RU" sz="2400" dirty="0"/>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87708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92500" lnSpcReduction="10000"/>
          </a:bodyPr>
          <a:lstStyle/>
          <a:p>
            <a:pPr marL="0" indent="0" algn="just">
              <a:buNone/>
            </a:pPr>
            <a:r>
              <a:rPr lang="ru-RU" sz="2400" dirty="0"/>
              <a:t>Однако при этом надо четко представлять, что коллегиальность должна иметь свои границы, особенно когда речь идет о личной ответственности каждого члена коллектива за исполнение принятого коллегиальным путем </a:t>
            </a:r>
            <a:r>
              <a:rPr lang="ru-RU" sz="2400" dirty="0" smtClean="0"/>
              <a:t>решения. С </a:t>
            </a:r>
            <a:r>
              <a:rPr lang="ru-RU" sz="2400" dirty="0"/>
              <a:t>другой стороны, единоначалие в управлении призвано обеспечивать дисциплину и порядок, четкое разграничение полномочий участников педагогического процесса, занимающих различные уровни управления. Кроме того, руководитель осуществляет контроль за соблюдением и поддержанием статуса каждого члена педагогического коллектива. Вся деятельность руководителя образовательной системы основывается не столько на формальном, административном авторитете, сколько на опыте работы с людьми, высоком профессионализме, основанном на глубоком знании педагогики, психологии, социальной психологии и философии, управления, а также учете им индивидуально-психологических особенностей учителей, учащихся, родителей.</a:t>
            </a:r>
          </a:p>
          <a:p>
            <a:pPr marL="0" indent="0" algn="just">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27348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85000" lnSpcReduction="10000"/>
          </a:bodyPr>
          <a:lstStyle/>
          <a:p>
            <a:pPr marL="0" indent="0" algn="just">
              <a:buNone/>
            </a:pPr>
            <a:r>
              <a:rPr lang="ru-RU" sz="2600" b="1" dirty="0">
                <a:latin typeface="Times New Roman" pitchFamily="18" charset="0"/>
                <a:cs typeface="Times New Roman" pitchFamily="18" charset="0"/>
              </a:rPr>
              <a:t>Если коллегиальность приоритетна на стратегическом этапе (обсуждение и принятие решений), то единоначалие необходимо прежде всего на этапе реализации принятых решений (на этапе тактических действий</a:t>
            </a:r>
            <a:r>
              <a:rPr lang="ru-RU" sz="2600" b="1" dirty="0" smtClean="0">
                <a:latin typeface="Times New Roman" pitchFamily="18" charset="0"/>
                <a:cs typeface="Times New Roman" pitchFamily="18" charset="0"/>
              </a:rPr>
              <a:t>). Единоначалие </a:t>
            </a:r>
            <a:r>
              <a:rPr lang="ru-RU" sz="2600" b="1" dirty="0">
                <a:latin typeface="Times New Roman" pitchFamily="18" charset="0"/>
                <a:cs typeface="Times New Roman" pitchFamily="18" charset="0"/>
              </a:rPr>
              <a:t>и коллегиальность в управлении — это проявление закона единства противоположностей</a:t>
            </a:r>
            <a:r>
              <a:rPr lang="ru-RU" sz="2600" b="1" dirty="0" smtClean="0">
                <a:latin typeface="Times New Roman" pitchFamily="18" charset="0"/>
                <a:cs typeface="Times New Roman" pitchFamily="18" charset="0"/>
              </a:rPr>
              <a:t>.</a:t>
            </a:r>
          </a:p>
          <a:p>
            <a:pPr marL="0" indent="0" algn="just">
              <a:buNone/>
            </a:pPr>
            <a:r>
              <a:rPr lang="ru-RU" sz="2600" b="1" dirty="0">
                <a:latin typeface="Times New Roman" pitchFamily="18" charset="0"/>
                <a:cs typeface="Times New Roman" pitchFamily="18" charset="0"/>
              </a:rPr>
              <a:t>Принцип взаимосвязи единоначалия и коллегиальности </a:t>
            </a:r>
            <a:r>
              <a:rPr lang="ru-RU" sz="2600" dirty="0">
                <a:latin typeface="Times New Roman" pitchFamily="18" charset="0"/>
                <a:cs typeface="Times New Roman" pitchFamily="18" charset="0"/>
              </a:rPr>
              <a:t>в управлении образовательной системой реализуется в деятельности общественных органов управления (различного рода комиссий и советов, действующих на общественных началах; в работе съездов, слетов, конференций, где необходим коллективный поиск и персональная ответственность за принятые решения). Государственно-общественный характер управления образованием, о котором мы будем говорить более подробно в следующей главе, создает реальные возможности в центре и на местах для утверждения в практике принципа единства единоначалия и коллегиальности.</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71444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lnSpcReduction="10000"/>
          </a:bodyPr>
          <a:lstStyle/>
          <a:p>
            <a:pPr marL="0" indent="0" algn="just">
              <a:buNone/>
            </a:pPr>
            <a:r>
              <a:rPr lang="ru-RU" sz="2400" dirty="0"/>
              <a:t>От соблюдения правильного соотношения между единоначалием и коллегиальностью во многом зависит эффективность и действенность управления.</a:t>
            </a:r>
          </a:p>
          <a:p>
            <a:pPr marL="0" indent="0" algn="just">
              <a:buNone/>
            </a:pPr>
            <a:r>
              <a:rPr lang="ru-RU" sz="2400" dirty="0"/>
              <a:t>В заключение заметим, что реализация данного принципа направлена на преодоление субъективности, авторитаризма в управлении педагогическим процессом.</a:t>
            </a:r>
          </a:p>
          <a:p>
            <a:pPr marL="0" indent="0" algn="just">
              <a:buNone/>
            </a:pPr>
            <a:r>
              <a:rPr lang="ru-RU" sz="2400" b="1" dirty="0"/>
              <a:t>Научная обоснованность (научность) управления. </a:t>
            </a:r>
            <a:r>
              <a:rPr lang="ru-RU" sz="2400" dirty="0"/>
              <a:t>Данный принцип предполагает построение системы управления на новейших достижениях науки управления. Научное управление несовместимо с субъективизмом. Руководитель должен понимать и учитывать закономерности, объективные тенденции развития общества, педагогических систем, принимать решения с учетом сложившейся обстановки и научных прогнозов.</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02289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lnSpcReduction="10000"/>
          </a:bodyPr>
          <a:lstStyle/>
          <a:p>
            <a:pPr marL="0" indent="0" algn="just">
              <a:buNone/>
            </a:pPr>
            <a:r>
              <a:rPr lang="ru-RU" sz="2600" dirty="0">
                <a:latin typeface="Times New Roman" pitchFamily="18" charset="0"/>
                <a:cs typeface="Times New Roman" pitchFamily="18" charset="0"/>
              </a:rPr>
              <a:t>Реализация принципа научной обоснованности управления во многом определяется наличием достоверной и полной информации о состоянии управляемой педагогической системы.</a:t>
            </a:r>
          </a:p>
          <a:p>
            <a:pPr marL="0" indent="0" algn="just">
              <a:buNone/>
            </a:pPr>
            <a:r>
              <a:rPr lang="ru-RU" sz="2600" b="1" dirty="0">
                <a:latin typeface="Times New Roman" pitchFamily="18" charset="0"/>
                <a:cs typeface="Times New Roman" pitchFamily="18" charset="0"/>
              </a:rPr>
              <a:t>Объективность, полнота и регулярность предоставления информации.</a:t>
            </a:r>
            <a:r>
              <a:rPr lang="ru-RU" sz="2600" dirty="0">
                <a:latin typeface="Times New Roman" pitchFamily="18" charset="0"/>
                <a:cs typeface="Times New Roman" pitchFamily="18" charset="0"/>
              </a:rPr>
              <a:t> Эффективность управления педагогическими системами в значительной мере определяется наличием достоверной и необходимой информации.</a:t>
            </a:r>
          </a:p>
          <a:p>
            <a:pPr marL="0" indent="0" algn="just">
              <a:buNone/>
            </a:pPr>
            <a:r>
              <a:rPr lang="ru-RU" sz="2600" dirty="0">
                <a:latin typeface="Times New Roman" pitchFamily="18" charset="0"/>
                <a:cs typeface="Times New Roman" pitchFamily="18" charset="0"/>
              </a:rPr>
              <a:t>В управлении педагогической системой важна любая информация, но прежде всего управленческая информация, которая необходима для оптимального функционирования управляемой подсистемы. Формирование информационных банков данных, технологий их оперативного использования повышает научную организацию управленческого труда.</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96610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47500" lnSpcReduction="20000"/>
          </a:bodyPr>
          <a:lstStyle/>
          <a:p>
            <a:pPr marL="0" indent="0" algn="just">
              <a:buNone/>
            </a:pPr>
            <a:r>
              <a:rPr lang="ru-RU" sz="4200" b="1" dirty="0">
                <a:latin typeface="Times New Roman" pitchFamily="18" charset="0"/>
                <a:cs typeface="Times New Roman" pitchFamily="18" charset="0"/>
              </a:rPr>
              <a:t>Управленческая информация подразделяется</a:t>
            </a:r>
            <a:r>
              <a:rPr lang="ru-RU" sz="4200" dirty="0">
                <a:latin typeface="Times New Roman" pitchFamily="18" charset="0"/>
                <a:cs typeface="Times New Roman" pitchFamily="18" charset="0"/>
              </a:rPr>
              <a:t>: </a:t>
            </a:r>
            <a:r>
              <a:rPr lang="ru-RU" sz="4200" u="sng" dirty="0">
                <a:latin typeface="Times New Roman" pitchFamily="18" charset="0"/>
                <a:cs typeface="Times New Roman" pitchFamily="18" charset="0"/>
              </a:rPr>
              <a:t>по времени </a:t>
            </a:r>
            <a:r>
              <a:rPr lang="ru-RU" sz="4200" dirty="0">
                <a:latin typeface="Times New Roman" pitchFamily="18" charset="0"/>
                <a:cs typeface="Times New Roman" pitchFamily="18" charset="0"/>
              </a:rPr>
              <a:t>— на ежедневную, ежемесячную, четвертную, годичную; </a:t>
            </a:r>
            <a:r>
              <a:rPr lang="ru-RU" sz="4200" u="sng" dirty="0">
                <a:latin typeface="Times New Roman" pitchFamily="18" charset="0"/>
                <a:cs typeface="Times New Roman" pitchFamily="18" charset="0"/>
              </a:rPr>
              <a:t>по функциям управления</a:t>
            </a:r>
            <a:r>
              <a:rPr lang="ru-RU" sz="4200" dirty="0">
                <a:latin typeface="Times New Roman" pitchFamily="18" charset="0"/>
                <a:cs typeface="Times New Roman" pitchFamily="18" charset="0"/>
              </a:rPr>
              <a:t> — на аналитическую, оценочную, конструктивную, организационную; </a:t>
            </a:r>
            <a:r>
              <a:rPr lang="ru-RU" sz="4200" u="sng" dirty="0">
                <a:latin typeface="Times New Roman" pitchFamily="18" charset="0"/>
                <a:cs typeface="Times New Roman" pitchFamily="18" charset="0"/>
              </a:rPr>
              <a:t>по источникам поступления </a:t>
            </a:r>
            <a:r>
              <a:rPr lang="ru-RU" sz="4200" dirty="0">
                <a:latin typeface="Times New Roman" pitchFamily="18" charset="0"/>
                <a:cs typeface="Times New Roman" pitchFamily="18" charset="0"/>
              </a:rPr>
              <a:t>— на </a:t>
            </a:r>
            <a:r>
              <a:rPr lang="ru-RU" sz="4200" dirty="0" err="1">
                <a:latin typeface="Times New Roman" pitchFamily="18" charset="0"/>
                <a:cs typeface="Times New Roman" pitchFamily="18" charset="0"/>
              </a:rPr>
              <a:t>внутришкольную</a:t>
            </a:r>
            <a:r>
              <a:rPr lang="ru-RU" sz="4200" dirty="0">
                <a:latin typeface="Times New Roman" pitchFamily="18" charset="0"/>
                <a:cs typeface="Times New Roman" pitchFamily="18" charset="0"/>
              </a:rPr>
              <a:t>, ведомственную, вневедомственную; по </a:t>
            </a:r>
            <a:r>
              <a:rPr lang="ru-RU" sz="4200" u="sng" dirty="0">
                <a:latin typeface="Times New Roman" pitchFamily="18" charset="0"/>
                <a:cs typeface="Times New Roman" pitchFamily="18" charset="0"/>
              </a:rPr>
              <a:t>целевому назначению </a:t>
            </a:r>
            <a:r>
              <a:rPr lang="ru-RU" sz="4200" dirty="0">
                <a:latin typeface="Times New Roman" pitchFamily="18" charset="0"/>
                <a:cs typeface="Times New Roman" pitchFamily="18" charset="0"/>
              </a:rPr>
              <a:t>— на директивную, ознакомительную, рекомендательную и </a:t>
            </a:r>
            <a:r>
              <a:rPr lang="ru-RU" sz="4200" dirty="0" smtClean="0">
                <a:latin typeface="Times New Roman" pitchFamily="18" charset="0"/>
                <a:cs typeface="Times New Roman" pitchFamily="18" charset="0"/>
              </a:rPr>
              <a:t>др. В </a:t>
            </a:r>
            <a:r>
              <a:rPr lang="ru-RU" sz="4200" dirty="0">
                <a:latin typeface="Times New Roman" pitchFamily="18" charset="0"/>
                <a:cs typeface="Times New Roman" pitchFamily="18" charset="0"/>
              </a:rPr>
              <a:t>управлении общеобразовательным учреждением информация играет такую же важную роль, как и в любом учреждении. В деятельности школы прослеживается довольно значительное количество </a:t>
            </a:r>
            <a:r>
              <a:rPr lang="ru-RU" sz="4200" b="1" dirty="0">
                <a:latin typeface="Times New Roman" pitchFamily="18" charset="0"/>
                <a:cs typeface="Times New Roman" pitchFamily="18" charset="0"/>
              </a:rPr>
              <a:t>информационных взаимоотношений:</a:t>
            </a:r>
            <a:r>
              <a:rPr lang="ru-RU" sz="4200" dirty="0">
                <a:latin typeface="Times New Roman" pitchFamily="18" charset="0"/>
                <a:cs typeface="Times New Roman" pitchFamily="18" charset="0"/>
              </a:rPr>
              <a:t> учитель — ученик, учитель — родители, администрация — учитель, администрация — учащиеся, администрация — родители и пр. Кроме того, администрация школы постоянно находится в информационных контактах с органами народного образования, методическими учреждениями, другими учреждениями и организациями, занимающимися воспитанием детей и подростков. Все это свидетельствует об уникальном многообразии информационных потоков: входящих, выходящих и движущихся внутри школы, в связи с чем к ее качеству (объективности и полноте) предъявляются высокие требования.</a:t>
            </a:r>
          </a:p>
          <a:p>
            <a:endParaRPr lang="ru-RU" dirty="0"/>
          </a:p>
        </p:txBody>
      </p:sp>
    </p:spTree>
    <p:extLst>
      <p:ext uri="{BB962C8B-B14F-4D97-AF65-F5344CB8AC3E}">
        <p14:creationId xmlns:p14="http://schemas.microsoft.com/office/powerpoint/2010/main" val="2120231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62500" lnSpcReduction="20000"/>
          </a:bodyPr>
          <a:lstStyle/>
          <a:p>
            <a:pPr marL="0" indent="0">
              <a:buNone/>
            </a:pPr>
            <a:r>
              <a:rPr lang="ru-RU" sz="3100" dirty="0">
                <a:latin typeface="Times New Roman" pitchFamily="18" charset="0"/>
                <a:cs typeface="Times New Roman" pitchFamily="18" charset="0"/>
              </a:rPr>
              <a:t>Трудности с использованием информации в управлении часто исходят от информационного избытка или, наоборот, от его недостатка. И то и другое затрудняет процесс принятия решений, оперативное регулирование их выполнения. В педагогических системах недостаток информации чаще ощущается в области воспитательной деятельности.</a:t>
            </a:r>
          </a:p>
          <a:p>
            <a:pPr marL="0" indent="0">
              <a:buNone/>
            </a:pPr>
            <a:r>
              <a:rPr lang="ru-RU" sz="3100" dirty="0">
                <a:latin typeface="Times New Roman" pitchFamily="18" charset="0"/>
                <a:cs typeface="Times New Roman" pitchFamily="18" charset="0"/>
              </a:rPr>
              <a:t>Кроме рассмотренных выше принципов управления педагогическими системами, выделяют и другие:</a:t>
            </a:r>
          </a:p>
          <a:p>
            <a:pPr marL="0" indent="0">
              <a:buNone/>
            </a:pPr>
            <a:r>
              <a:rPr lang="ru-RU" sz="3100" dirty="0">
                <a:latin typeface="Times New Roman" pitchFamily="18" charset="0"/>
                <a:cs typeface="Times New Roman" pitchFamily="18" charset="0"/>
              </a:rPr>
              <a:t>- </a:t>
            </a:r>
            <a:r>
              <a:rPr lang="ru-RU" sz="3100" b="1" i="1" dirty="0">
                <a:latin typeface="Times New Roman" pitchFamily="18" charset="0"/>
                <a:cs typeface="Times New Roman" pitchFamily="18" charset="0"/>
              </a:rPr>
              <a:t>принцип соответствий </a:t>
            </a:r>
            <a:r>
              <a:rPr lang="ru-RU" sz="3100" dirty="0">
                <a:latin typeface="Times New Roman" pitchFamily="18" charset="0"/>
                <a:cs typeface="Times New Roman" pitchFamily="18" charset="0"/>
              </a:rPr>
              <a:t>(выполняемая работа должна соответствовать интеллектуальным и физическим возможностям исполнителя);</a:t>
            </a:r>
          </a:p>
          <a:p>
            <a:pPr marL="0" indent="0">
              <a:buNone/>
            </a:pPr>
            <a:r>
              <a:rPr lang="ru-RU" sz="3100" dirty="0">
                <a:latin typeface="Times New Roman" pitchFamily="18" charset="0"/>
                <a:cs typeface="Times New Roman" pitchFamily="18" charset="0"/>
              </a:rPr>
              <a:t>- </a:t>
            </a:r>
            <a:r>
              <a:rPr lang="ru-RU" sz="3100" b="1" i="1" dirty="0">
                <a:latin typeface="Times New Roman" pitchFamily="18" charset="0"/>
                <a:cs typeface="Times New Roman" pitchFamily="18" charset="0"/>
              </a:rPr>
              <a:t>принцип автоматического замещения отсутствующего;</a:t>
            </a:r>
          </a:p>
          <a:p>
            <a:pPr marL="0" indent="0">
              <a:buNone/>
            </a:pPr>
            <a:r>
              <a:rPr lang="ru-RU" sz="3100" dirty="0">
                <a:latin typeface="Times New Roman" pitchFamily="18" charset="0"/>
                <a:cs typeface="Times New Roman" pitchFamily="18" charset="0"/>
              </a:rPr>
              <a:t>- </a:t>
            </a:r>
            <a:r>
              <a:rPr lang="ru-RU" sz="3100" b="1" i="1" dirty="0">
                <a:latin typeface="Times New Roman" pitchFamily="18" charset="0"/>
                <a:cs typeface="Times New Roman" pitchFamily="18" charset="0"/>
              </a:rPr>
              <a:t>принцип первого руководителя </a:t>
            </a:r>
            <a:r>
              <a:rPr lang="ru-RU" sz="3100" dirty="0">
                <a:latin typeface="Times New Roman" pitchFamily="18" charset="0"/>
                <a:cs typeface="Times New Roman" pitchFamily="18" charset="0"/>
              </a:rPr>
              <a:t>(при организации выполнения важного задания контроль за ходом работы должен быть оставлен за первым руководителем);</a:t>
            </a:r>
          </a:p>
          <a:p>
            <a:pPr marL="0" indent="0">
              <a:buNone/>
            </a:pPr>
            <a:r>
              <a:rPr lang="ru-RU" sz="3100" dirty="0">
                <a:latin typeface="Times New Roman" pitchFamily="18" charset="0"/>
                <a:cs typeface="Times New Roman" pitchFamily="18" charset="0"/>
              </a:rPr>
              <a:t>- </a:t>
            </a:r>
            <a:r>
              <a:rPr lang="ru-RU" sz="3100" b="1" i="1" dirty="0">
                <a:latin typeface="Times New Roman" pitchFamily="18" charset="0"/>
                <a:cs typeface="Times New Roman" pitchFamily="18" charset="0"/>
              </a:rPr>
              <a:t>принцип новых задач </a:t>
            </a:r>
            <a:r>
              <a:rPr lang="ru-RU" sz="3100" dirty="0">
                <a:latin typeface="Times New Roman" pitchFamily="18" charset="0"/>
                <a:cs typeface="Times New Roman" pitchFamily="18" charset="0"/>
              </a:rPr>
              <a:t>(видение перспектив);</a:t>
            </a:r>
          </a:p>
          <a:p>
            <a:pPr marL="0" indent="0">
              <a:buNone/>
            </a:pPr>
            <a:r>
              <a:rPr lang="ru-RU" sz="3100" dirty="0">
                <a:latin typeface="Times New Roman" pitchFamily="18" charset="0"/>
                <a:cs typeface="Times New Roman" pitchFamily="18" charset="0"/>
              </a:rPr>
              <a:t>- </a:t>
            </a:r>
            <a:r>
              <a:rPr lang="ru-RU" sz="3100" b="1" i="1" dirty="0">
                <a:latin typeface="Times New Roman" pitchFamily="18" charset="0"/>
                <a:cs typeface="Times New Roman" pitchFamily="18" charset="0"/>
              </a:rPr>
              <a:t>принцип обратной связи </a:t>
            </a:r>
            <a:r>
              <a:rPr lang="ru-RU" sz="3100" dirty="0">
                <a:latin typeface="Times New Roman" pitchFamily="18" charset="0"/>
                <a:cs typeface="Times New Roman" pitchFamily="18" charset="0"/>
              </a:rPr>
              <a:t>(оценка хода и результатов дела);</a:t>
            </a:r>
          </a:p>
          <a:p>
            <a:pPr marL="0" indent="0">
              <a:buNone/>
            </a:pPr>
            <a:r>
              <a:rPr lang="ru-RU" sz="3100" dirty="0">
                <a:latin typeface="Times New Roman" pitchFamily="18" charset="0"/>
                <a:cs typeface="Times New Roman" pitchFamily="18" charset="0"/>
              </a:rPr>
              <a:t>- </a:t>
            </a:r>
            <a:r>
              <a:rPr lang="ru-RU" sz="3100" b="1" i="1" dirty="0">
                <a:latin typeface="Times New Roman" pitchFamily="18" charset="0"/>
                <a:cs typeface="Times New Roman" pitchFamily="18" charset="0"/>
              </a:rPr>
              <a:t>принцип нормы управляемости </a:t>
            </a:r>
            <a:r>
              <a:rPr lang="ru-RU" sz="3100" dirty="0">
                <a:latin typeface="Times New Roman" pitchFamily="18" charset="0"/>
                <a:cs typeface="Times New Roman" pitchFamily="18" charset="0"/>
              </a:rPr>
              <a:t>(оптимизация количества педагогических работников, подчиненных непосредственно руководителю). А. </a:t>
            </a:r>
            <a:r>
              <a:rPr lang="ru-RU" sz="3100" dirty="0" err="1">
                <a:latin typeface="Times New Roman" pitchFamily="18" charset="0"/>
                <a:cs typeface="Times New Roman" pitchFamily="18" charset="0"/>
              </a:rPr>
              <a:t>Файоль</a:t>
            </a:r>
            <a:r>
              <a:rPr lang="ru-RU" sz="3100" dirty="0">
                <a:latin typeface="Times New Roman" pitchFamily="18" charset="0"/>
                <a:cs typeface="Times New Roman" pitchFamily="18" charset="0"/>
              </a:rPr>
              <a:t> выступал за неукоснительное соблюдение нормы управляемости. Л. </a:t>
            </a:r>
            <a:r>
              <a:rPr lang="ru-RU" sz="3100" dirty="0" err="1">
                <a:latin typeface="Times New Roman" pitchFamily="18" charset="0"/>
                <a:cs typeface="Times New Roman" pitchFamily="18" charset="0"/>
              </a:rPr>
              <a:t>Урвик</a:t>
            </a:r>
            <a:r>
              <a:rPr lang="ru-RU" sz="3100" dirty="0">
                <a:latin typeface="Times New Roman" pitchFamily="18" charset="0"/>
                <a:cs typeface="Times New Roman" pitchFamily="18" charset="0"/>
              </a:rPr>
              <a:t> считал, что «идеальное число подчиненных у всех высших руководителей должно быть равно четырем».</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740011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Существуют и другие классификации и трактовки принципов педагогического менеджмента.</a:t>
            </a:r>
          </a:p>
        </p:txBody>
      </p:sp>
      <p:sp>
        <p:nvSpPr>
          <p:cNvPr id="3" name="Объект 2"/>
          <p:cNvSpPr>
            <a:spLocks noGrp="1"/>
          </p:cNvSpPr>
          <p:nvPr>
            <p:ph idx="1"/>
          </p:nvPr>
        </p:nvSpPr>
        <p:spPr/>
        <p:txBody>
          <a:bodyPr>
            <a:normAutofit fontScale="85000" lnSpcReduction="20000"/>
          </a:bodyPr>
          <a:lstStyle/>
          <a:p>
            <a:pPr marL="0" indent="0">
              <a:buNone/>
            </a:pPr>
            <a:r>
              <a:rPr lang="ru-RU" sz="2600" dirty="0" smtClean="0">
                <a:latin typeface="Times New Roman" pitchFamily="18" charset="0"/>
                <a:cs typeface="Times New Roman" pitchFamily="18" charset="0"/>
              </a:rPr>
              <a:t>В</a:t>
            </a:r>
            <a:r>
              <a:rPr lang="ru-RU" sz="2600" dirty="0">
                <a:latin typeface="Times New Roman" pitchFamily="18" charset="0"/>
                <a:cs typeface="Times New Roman" pitchFamily="18" charset="0"/>
              </a:rPr>
              <a:t>. П. Симонов выделяет следующие принципы:</a:t>
            </a:r>
          </a:p>
          <a:p>
            <a:pPr marL="0" indent="0">
              <a:buNone/>
            </a:pPr>
            <a:r>
              <a:rPr lang="ru-RU" sz="2600" dirty="0">
                <a:latin typeface="Times New Roman" pitchFamily="18" charset="0"/>
                <a:cs typeface="Times New Roman" pitchFamily="18" charset="0"/>
              </a:rPr>
              <a:t>- </a:t>
            </a:r>
            <a:r>
              <a:rPr lang="ru-RU" sz="2600" b="1" dirty="0">
                <a:latin typeface="Times New Roman" pitchFamily="18" charset="0"/>
                <a:cs typeface="Times New Roman" pitchFamily="18" charset="0"/>
              </a:rPr>
              <a:t>целеполагание </a:t>
            </a:r>
            <a:r>
              <a:rPr lang="ru-RU" sz="2600" dirty="0">
                <a:latin typeface="Times New Roman" pitchFamily="18" charset="0"/>
                <a:cs typeface="Times New Roman" pitchFamily="18" charset="0"/>
              </a:rPr>
              <a:t>как основа планирования, организации и контроля всей деятельности менеджера любого уровня управления;</a:t>
            </a:r>
          </a:p>
          <a:p>
            <a:pPr marL="0" indent="0">
              <a:buNone/>
            </a:pPr>
            <a:r>
              <a:rPr lang="ru-RU" sz="2600" dirty="0">
                <a:latin typeface="Times New Roman" pitchFamily="18" charset="0"/>
                <a:cs typeface="Times New Roman" pitchFamily="18" charset="0"/>
              </a:rPr>
              <a:t>- </a:t>
            </a:r>
            <a:r>
              <a:rPr lang="ru-RU" sz="2600" b="1" dirty="0">
                <a:latin typeface="Times New Roman" pitchFamily="18" charset="0"/>
                <a:cs typeface="Times New Roman" pitchFamily="18" charset="0"/>
              </a:rPr>
              <a:t>целенаправленность управления </a:t>
            </a:r>
            <a:r>
              <a:rPr lang="ru-RU" sz="2600" dirty="0">
                <a:latin typeface="Times New Roman" pitchFamily="18" charset="0"/>
                <a:cs typeface="Times New Roman" pitchFamily="18" charset="0"/>
              </a:rPr>
              <a:t>(умение ставить цели с учетом реальности, социальной значимости и перспективности);</a:t>
            </a:r>
          </a:p>
          <a:p>
            <a:pPr marL="0" indent="0">
              <a:buNone/>
            </a:pPr>
            <a:r>
              <a:rPr lang="ru-RU" sz="2600" dirty="0">
                <a:latin typeface="Times New Roman" pitchFamily="18" charset="0"/>
                <a:cs typeface="Times New Roman" pitchFamily="18" charset="0"/>
              </a:rPr>
              <a:t>- </a:t>
            </a:r>
            <a:r>
              <a:rPr lang="ru-RU" sz="2600" b="1" dirty="0">
                <a:latin typeface="Times New Roman" pitchFamily="18" charset="0"/>
                <a:cs typeface="Times New Roman" pitchFamily="18" charset="0"/>
              </a:rPr>
              <a:t>кооперация и разделение управленческого труда, </a:t>
            </a:r>
            <a:r>
              <a:rPr lang="ru-RU" sz="2600" dirty="0">
                <a:latin typeface="Times New Roman" pitchFamily="18" charset="0"/>
                <a:cs typeface="Times New Roman" pitchFamily="18" charset="0"/>
              </a:rPr>
              <a:t>т. е. опора на коллективное творчество и разум;</a:t>
            </a:r>
          </a:p>
          <a:p>
            <a:pPr marL="0" indent="0">
              <a:buNone/>
            </a:pPr>
            <a:r>
              <a:rPr lang="ru-RU" sz="2600" dirty="0">
                <a:latin typeface="Times New Roman" pitchFamily="18" charset="0"/>
                <a:cs typeface="Times New Roman" pitchFamily="18" charset="0"/>
              </a:rPr>
              <a:t>- </a:t>
            </a:r>
            <a:r>
              <a:rPr lang="ru-RU" sz="2600" b="1" dirty="0">
                <a:latin typeface="Times New Roman" pitchFamily="18" charset="0"/>
                <a:cs typeface="Times New Roman" pitchFamily="18" charset="0"/>
              </a:rPr>
              <a:t>функциональный подход </a:t>
            </a:r>
            <a:r>
              <a:rPr lang="ru-RU" sz="2600" dirty="0">
                <a:latin typeface="Times New Roman" pitchFamily="18" charset="0"/>
                <a:cs typeface="Times New Roman" pitchFamily="18" charset="0"/>
              </a:rPr>
              <a:t>— постоянное обновление, уточнение и конкретизация функций исполнителей;</a:t>
            </a:r>
          </a:p>
          <a:p>
            <a:pPr marL="0" indent="0">
              <a:buNone/>
            </a:pPr>
            <a:r>
              <a:rPr lang="ru-RU" sz="2600" dirty="0">
                <a:latin typeface="Times New Roman" pitchFamily="18" charset="0"/>
                <a:cs typeface="Times New Roman" pitchFamily="18" charset="0"/>
              </a:rPr>
              <a:t>- </a:t>
            </a:r>
            <a:r>
              <a:rPr lang="ru-RU" sz="2600" b="1" dirty="0">
                <a:latin typeface="Times New Roman" pitchFamily="18" charset="0"/>
                <a:cs typeface="Times New Roman" pitchFamily="18" charset="0"/>
              </a:rPr>
              <a:t>комплексность не только определения цели и задач</a:t>
            </a:r>
            <a:r>
              <a:rPr lang="ru-RU" sz="2600" dirty="0">
                <a:latin typeface="Times New Roman" pitchFamily="18" charset="0"/>
                <a:cs typeface="Times New Roman" pitchFamily="18" charset="0"/>
              </a:rPr>
              <a:t>, но и организация выполнения принятых решений, педагогический контроль, коррекция деятельности;</a:t>
            </a:r>
          </a:p>
          <a:p>
            <a:pPr marL="0" indent="0">
              <a:buNone/>
            </a:pPr>
            <a:r>
              <a:rPr lang="ru-RU" sz="2600" dirty="0">
                <a:latin typeface="Times New Roman" pitchFamily="18" charset="0"/>
                <a:cs typeface="Times New Roman" pitchFamily="18" charset="0"/>
              </a:rPr>
              <a:t>- </a:t>
            </a:r>
            <a:r>
              <a:rPr lang="ru-RU" sz="2600" b="1" dirty="0">
                <a:latin typeface="Times New Roman" pitchFamily="18" charset="0"/>
                <a:cs typeface="Times New Roman" pitchFamily="18" charset="0"/>
              </a:rPr>
              <a:t>систематическое самосовершенствование педагогического менеджмента на всех уровнях управления.</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187884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a:latin typeface="Times New Roman" pitchFamily="18" charset="0"/>
                <a:cs typeface="Times New Roman" pitchFamily="18" charset="0"/>
              </a:rPr>
              <a:t>3. Методы, формы и функции управления педагогическими системами</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marL="0" indent="0" algn="just">
              <a:buNone/>
            </a:pPr>
            <a:r>
              <a:rPr lang="ru-RU" sz="2600" dirty="0" smtClean="0">
                <a:latin typeface="Times New Roman" pitchFamily="18" charset="0"/>
                <a:cs typeface="Times New Roman" pitchFamily="18" charset="0"/>
              </a:rPr>
              <a:t>Управление </a:t>
            </a:r>
            <a:r>
              <a:rPr lang="ru-RU" sz="2600" dirty="0">
                <a:latin typeface="Times New Roman" pitchFamily="18" charset="0"/>
                <a:cs typeface="Times New Roman" pitchFamily="18" charset="0"/>
              </a:rPr>
              <a:t>педагогическими системами осуществляется определенными методами.</a:t>
            </a:r>
          </a:p>
          <a:p>
            <a:pPr marL="0" indent="0" algn="just">
              <a:buNone/>
            </a:pPr>
            <a:r>
              <a:rPr lang="ru-RU" sz="2600" b="1" i="1" dirty="0">
                <a:latin typeface="Times New Roman" pitchFamily="18" charset="0"/>
                <a:cs typeface="Times New Roman" pitchFamily="18" charset="0"/>
              </a:rPr>
              <a:t>Методы управления </a:t>
            </a:r>
            <a:r>
              <a:rPr lang="ru-RU" sz="2600" b="1" dirty="0">
                <a:latin typeface="Times New Roman" pitchFamily="18" charset="0"/>
                <a:cs typeface="Times New Roman" pitchFamily="18" charset="0"/>
              </a:rPr>
              <a:t>— это способы достижения поставленных целей. </a:t>
            </a:r>
            <a:r>
              <a:rPr lang="ru-RU" sz="2600" dirty="0">
                <a:latin typeface="Times New Roman" pitchFamily="18" charset="0"/>
                <a:cs typeface="Times New Roman" pitchFamily="18" charset="0"/>
              </a:rPr>
              <a:t>Они классифицируются по:</a:t>
            </a:r>
          </a:p>
          <a:p>
            <a:pPr marL="0" indent="0" algn="just">
              <a:buNone/>
            </a:pPr>
            <a:r>
              <a:rPr lang="ru-RU" sz="2600" dirty="0">
                <a:latin typeface="Times New Roman" pitchFamily="18" charset="0"/>
                <a:cs typeface="Times New Roman" pitchFamily="18" charset="0"/>
              </a:rPr>
              <a:t>- объекту управления (федеральные, региональные);</a:t>
            </a:r>
          </a:p>
          <a:p>
            <a:pPr marL="0" indent="0" algn="just">
              <a:buNone/>
            </a:pPr>
            <a:r>
              <a:rPr lang="ru-RU" sz="2600" dirty="0">
                <a:latin typeface="Times New Roman" pitchFamily="18" charset="0"/>
                <a:cs typeface="Times New Roman" pitchFamily="18" charset="0"/>
              </a:rPr>
              <a:t>- субъекту управления (административные, хозяйственные);</a:t>
            </a:r>
          </a:p>
          <a:p>
            <a:pPr marL="0" indent="0" algn="just">
              <a:buNone/>
            </a:pPr>
            <a:r>
              <a:rPr lang="ru-RU" sz="2600" dirty="0">
                <a:latin typeface="Times New Roman" pitchFamily="18" charset="0"/>
                <a:cs typeface="Times New Roman" pitchFamily="18" charset="0"/>
              </a:rPr>
              <a:t>- целям (стратегические, тактические, оперативные);</a:t>
            </a:r>
          </a:p>
          <a:p>
            <a:pPr marL="0" indent="0" algn="just">
              <a:buNone/>
            </a:pPr>
            <a:r>
              <a:rPr lang="ru-RU" sz="2600" dirty="0" smtClean="0">
                <a:latin typeface="Times New Roman" pitchFamily="18" charset="0"/>
                <a:cs typeface="Times New Roman" pitchFamily="18" charset="0"/>
              </a:rPr>
              <a:t>-механизму </a:t>
            </a:r>
            <a:r>
              <a:rPr lang="ru-RU" sz="2600" dirty="0">
                <a:latin typeface="Times New Roman" pitchFamily="18" charset="0"/>
                <a:cs typeface="Times New Roman" pitchFamily="18" charset="0"/>
              </a:rPr>
              <a:t>влияния (социально-политические, организационно-распорядительные, организационно-педагогические);</a:t>
            </a:r>
          </a:p>
          <a:p>
            <a:pPr marL="0" indent="0" algn="just">
              <a:buNone/>
            </a:pPr>
            <a:r>
              <a:rPr lang="ru-RU" sz="2600" dirty="0">
                <a:latin typeface="Times New Roman" pitchFamily="18" charset="0"/>
                <a:cs typeface="Times New Roman" pitchFamily="18" charset="0"/>
              </a:rPr>
              <a:t>- стилю (авторитарные, демократические, либеральные);</a:t>
            </a:r>
          </a:p>
          <a:p>
            <a:pPr marL="0" indent="0" algn="just">
              <a:buNone/>
            </a:pPr>
            <a:r>
              <a:rPr lang="ru-RU" sz="2600" dirty="0" smtClean="0">
                <a:latin typeface="Times New Roman" pitchFamily="18" charset="0"/>
                <a:cs typeface="Times New Roman" pitchFamily="18" charset="0"/>
              </a:rPr>
              <a:t>-времени </a:t>
            </a:r>
            <a:r>
              <a:rPr lang="ru-RU" sz="2600" dirty="0">
                <a:latin typeface="Times New Roman" pitchFamily="18" charset="0"/>
                <a:cs typeface="Times New Roman" pitchFamily="18" charset="0"/>
              </a:rPr>
              <a:t>управленческих действий (перспективные, долгосрочные, текущие).</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2060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85000" lnSpcReduction="10000"/>
          </a:bodyPr>
          <a:lstStyle/>
          <a:p>
            <a:pPr marL="0" indent="0" algn="just">
              <a:buNone/>
            </a:pPr>
            <a:r>
              <a:rPr lang="ru-RU" sz="2600" b="1" dirty="0">
                <a:latin typeface="Times New Roman" pitchFamily="18" charset="0"/>
                <a:cs typeface="Times New Roman" pitchFamily="18" charset="0"/>
              </a:rPr>
              <a:t>Формы управления</a:t>
            </a:r>
            <a:r>
              <a:rPr lang="ru-RU" sz="2600" dirty="0">
                <a:latin typeface="Times New Roman" pitchFamily="18" charset="0"/>
                <a:cs typeface="Times New Roman" pitchFamily="18" charset="0"/>
              </a:rPr>
              <a:t> могут иметь разную структуру и направления: инструктивно-методические и теоретические семинары, заседания ученического коллектива, педагогические советы, методические объединения, школьные конференции, педагогические чтения, родительский всеобуч.</a:t>
            </a:r>
          </a:p>
          <a:p>
            <a:pPr marL="0" indent="0" algn="just">
              <a:buNone/>
            </a:pPr>
            <a:r>
              <a:rPr lang="ru-RU" sz="2600" b="1" dirty="0">
                <a:latin typeface="Times New Roman" pitchFamily="18" charset="0"/>
                <a:cs typeface="Times New Roman" pitchFamily="18" charset="0"/>
              </a:rPr>
              <a:t>Функции управления</a:t>
            </a:r>
          </a:p>
          <a:p>
            <a:pPr marL="0" indent="0" algn="just">
              <a:buNone/>
            </a:pPr>
            <a:r>
              <a:rPr lang="ru-RU" sz="2600" dirty="0">
                <a:latin typeface="Times New Roman" pitchFamily="18" charset="0"/>
                <a:cs typeface="Times New Roman" pitchFamily="18" charset="0"/>
              </a:rPr>
              <a:t>В управлении профессиональным образовательным учреждением применяются присущие ему как педагогической системе </a:t>
            </a:r>
            <a:r>
              <a:rPr lang="ru-RU" sz="2600" b="1" dirty="0">
                <a:latin typeface="Times New Roman" pitchFamily="18" charset="0"/>
                <a:cs typeface="Times New Roman" pitchFamily="18" charset="0"/>
              </a:rPr>
              <a:t>специфические функции. </a:t>
            </a:r>
            <a:r>
              <a:rPr lang="ru-RU" sz="2600" dirty="0">
                <a:latin typeface="Times New Roman" pitchFamily="18" charset="0"/>
                <a:cs typeface="Times New Roman" pitchFamily="18" charset="0"/>
              </a:rPr>
              <a:t>Под функциями управления понимают деятельность субъектов, осуществляющих полный технологический процесс управленческого цикла с целенаправленным достижением фактических результатов. Участники управления реализуют </a:t>
            </a:r>
            <a:r>
              <a:rPr lang="ru-RU" sz="2600" b="1" dirty="0">
                <a:latin typeface="Times New Roman" pitchFamily="18" charset="0"/>
                <a:cs typeface="Times New Roman" pitchFamily="18" charset="0"/>
              </a:rPr>
              <a:t>системные функции: </a:t>
            </a:r>
            <a:r>
              <a:rPr lang="ru-RU" sz="2600" i="1" dirty="0">
                <a:latin typeface="Times New Roman" pitchFamily="18" charset="0"/>
                <a:cs typeface="Times New Roman" pitchFamily="18" charset="0"/>
              </a:rPr>
              <a:t>информационно-аналитическую, мотивационно-целевую, планово-прогностическую, организационно-исполнительскую, контрольно-диагностическую и регулятивно-коррекционную </a:t>
            </a:r>
            <a:r>
              <a:rPr lang="ru-RU" sz="2600" dirty="0">
                <a:latin typeface="Times New Roman" pitchFamily="18" charset="0"/>
                <a:cs typeface="Times New Roman" pitchFamily="18" charset="0"/>
              </a:rPr>
              <a:t>(схема 1).</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25351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r>
              <a:rPr lang="ru-RU" sz="2400" dirty="0"/>
              <a:t>Тесные и последовательные взаимоотношения функций проявляются на разных уровнях организационной структуры системы управления. При этом функции сохраняют единство и целостность в общем процессе управления образовательным учреждением.</a:t>
            </a:r>
          </a:p>
          <a:p>
            <a:endParaRPr lang="ru-RU" sz="2400" dirty="0">
              <a:latin typeface="Times New Roman" pitchFamily="18" charset="0"/>
              <a:cs typeface="Times New Roman" pitchFamily="18" charset="0"/>
            </a:endParaRPr>
          </a:p>
        </p:txBody>
      </p:sp>
      <p:pic>
        <p:nvPicPr>
          <p:cNvPr id="4" name="Рисунок 3" descr="https://www.bestreferat.ru/images/paper/43/59/8045943.jpeg"/>
          <p:cNvPicPr/>
          <p:nvPr/>
        </p:nvPicPr>
        <p:blipFill>
          <a:blip r:embed="rId2"/>
          <a:srcRect/>
          <a:stretch>
            <a:fillRect/>
          </a:stretch>
        </p:blipFill>
        <p:spPr bwMode="auto">
          <a:xfrm>
            <a:off x="1691680" y="3068960"/>
            <a:ext cx="5244202" cy="2675374"/>
          </a:xfrm>
          <a:prstGeom prst="rect">
            <a:avLst/>
          </a:prstGeom>
          <a:noFill/>
          <a:ln w="9525">
            <a:noFill/>
            <a:miter lim="800000"/>
            <a:headEnd/>
            <a:tailEnd/>
          </a:ln>
        </p:spPr>
      </p:pic>
    </p:spTree>
    <p:extLst>
      <p:ext uri="{BB962C8B-B14F-4D97-AF65-F5344CB8AC3E}">
        <p14:creationId xmlns:p14="http://schemas.microsoft.com/office/powerpoint/2010/main" val="33233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1. Сущность управления образованием</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lnSpcReduction="10000"/>
          </a:bodyPr>
          <a:lstStyle/>
          <a:p>
            <a:pPr marL="0" indent="0" algn="just">
              <a:buNone/>
            </a:pPr>
            <a:r>
              <a:rPr lang="ru-RU" sz="2400" dirty="0" smtClean="0">
                <a:latin typeface="Times New Roman" pitchFamily="18" charset="0"/>
                <a:cs typeface="Times New Roman" pitchFamily="18" charset="0"/>
              </a:rPr>
              <a:t> 	Вопросам </a:t>
            </a:r>
            <a:r>
              <a:rPr lang="ru-RU" sz="2400" dirty="0">
                <a:latin typeface="Times New Roman" pitchFamily="18" charset="0"/>
                <a:cs typeface="Times New Roman" pitchFamily="18" charset="0"/>
              </a:rPr>
              <a:t>управления образовательными учреждениями педагогическая наука всегда уделяла большое внимание. Усложнение функций современных профессиональных образовательных учреждений повлекло за собой значительные перемены организационного характера. В жизни их коллективов и руководителей определилась потребность в поиске новых форм и методов организационно-педагогической деятельности, направленной на решение новых сложных задач</a:t>
            </a:r>
            <a:r>
              <a:rPr lang="ru-RU" sz="2400" dirty="0" smtClean="0">
                <a:latin typeface="Times New Roman" pitchFamily="18" charset="0"/>
                <a:cs typeface="Times New Roman" pitchFamily="18" charset="0"/>
              </a:rPr>
              <a:t>.</a:t>
            </a:r>
          </a:p>
          <a:p>
            <a:pPr marL="0" indent="0" algn="just">
              <a:buNone/>
            </a:pPr>
            <a:r>
              <a:rPr lang="ru-RU" sz="2400" b="1" i="1" dirty="0">
                <a:latin typeface="Times New Roman" pitchFamily="18" charset="0"/>
                <a:cs typeface="Times New Roman" pitchFamily="18" charset="0"/>
              </a:rPr>
              <a:t>Управлением</a:t>
            </a:r>
            <a:r>
              <a:rPr lang="ru-RU" sz="2400" dirty="0">
                <a:latin typeface="Times New Roman" pitchFamily="18" charset="0"/>
                <a:cs typeface="Times New Roman" pitchFamily="18" charset="0"/>
              </a:rPr>
              <a:t> называется деятельность по выработке решений, организации, контролю и регулированию объекта управления в соответствии с заданной целью.</a:t>
            </a:r>
          </a:p>
          <a:p>
            <a:pPr marL="0" indent="0" algn="just">
              <a:buNone/>
            </a:pPr>
            <a:endParaRPr lang="ru-RU" sz="2400" dirty="0">
              <a:latin typeface="Times New Roman" pitchFamily="18" charset="0"/>
              <a:cs typeface="Times New Roman" pitchFamily="18" charset="0"/>
            </a:endParaRPr>
          </a:p>
          <a:p>
            <a:pPr marL="0" indent="0">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268444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92500" lnSpcReduction="20000"/>
          </a:bodyPr>
          <a:lstStyle/>
          <a:p>
            <a:pPr marL="0" indent="0" algn="just">
              <a:buNone/>
            </a:pPr>
            <a:r>
              <a:rPr lang="ru-RU" sz="2600" b="1" dirty="0">
                <a:latin typeface="Times New Roman" pitchFamily="18" charset="0"/>
                <a:cs typeface="Times New Roman" pitchFamily="18" charset="0"/>
              </a:rPr>
              <a:t>Информационно-аналитическая функция </a:t>
            </a:r>
            <a:r>
              <a:rPr lang="ru-RU" sz="2600" dirty="0">
                <a:latin typeface="Times New Roman" pitchFamily="18" charset="0"/>
                <a:cs typeface="Times New Roman" pitchFamily="18" charset="0"/>
              </a:rPr>
              <a:t>управления создает основу для всей образовательной деятельности, играет роль первоисточника в принятии управленческого решения. </a:t>
            </a:r>
            <a:r>
              <a:rPr lang="ru-RU" sz="2600" b="1" i="1" dirty="0">
                <a:latin typeface="Times New Roman" pitchFamily="18" charset="0"/>
                <a:cs typeface="Times New Roman" pitchFamily="18" charset="0"/>
              </a:rPr>
              <a:t>Для руководителя образовательным процессом важнейшей задачей является </a:t>
            </a:r>
            <a:r>
              <a:rPr lang="ru-RU" sz="2600" u="sng" dirty="0">
                <a:latin typeface="Times New Roman" pitchFamily="18" charset="0"/>
                <a:cs typeface="Times New Roman" pitchFamily="18" charset="0"/>
              </a:rPr>
              <a:t>овладение умением использовать методику сбора, анализа и хранения информации.</a:t>
            </a:r>
          </a:p>
          <a:p>
            <a:pPr marL="0" indent="0" algn="just">
              <a:buNone/>
            </a:pPr>
            <a:r>
              <a:rPr lang="ru-RU" sz="2600" u="sng" dirty="0">
                <a:latin typeface="Times New Roman" pitchFamily="18" charset="0"/>
                <a:cs typeface="Times New Roman" pitchFamily="18" charset="0"/>
              </a:rPr>
              <a:t>Мотивационно-целевая функция </a:t>
            </a:r>
            <a:r>
              <a:rPr lang="ru-RU" sz="2600" dirty="0">
                <a:latin typeface="Times New Roman" pitchFamily="18" charset="0"/>
                <a:cs typeface="Times New Roman" pitchFamily="18" charset="0"/>
              </a:rPr>
              <a:t>формирует мотивированный подход к определению целей образовательного процесса. </a:t>
            </a:r>
            <a:r>
              <a:rPr lang="ru-RU" sz="2600" u="sng" dirty="0">
                <a:latin typeface="Times New Roman" pitchFamily="18" charset="0"/>
                <a:cs typeface="Times New Roman" pitchFamily="18" charset="0"/>
              </a:rPr>
              <a:t>Планово-прогностическая функция</a:t>
            </a:r>
            <a:r>
              <a:rPr lang="ru-RU" sz="2600" dirty="0">
                <a:latin typeface="Times New Roman" pitchFamily="18" charset="0"/>
                <a:cs typeface="Times New Roman" pitchFamily="18" charset="0"/>
              </a:rPr>
              <a:t> управления предусматривает определение конкретных и реалистических целей, направленных на достижение более высокого качественного состояния объекта. Развивающая программа учитывает внутренние и внешние совокупные педагогические условия, способы, средства и методы действий.</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81010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85000" lnSpcReduction="20000"/>
          </a:bodyPr>
          <a:lstStyle/>
          <a:p>
            <a:pPr marL="0" indent="0" algn="just">
              <a:buNone/>
            </a:pPr>
            <a:r>
              <a:rPr lang="ru-RU" sz="2600" u="sng" dirty="0">
                <a:latin typeface="Times New Roman" pitchFamily="18" charset="0"/>
                <a:cs typeface="Times New Roman" pitchFamily="18" charset="0"/>
              </a:rPr>
              <a:t>Организационно-исполнительская функция</a:t>
            </a:r>
            <a:r>
              <a:rPr lang="ru-RU" sz="2600" dirty="0">
                <a:latin typeface="Times New Roman" pitchFamily="18" charset="0"/>
                <a:cs typeface="Times New Roman" pitchFamily="18" charset="0"/>
              </a:rPr>
              <a:t> способствует выполнению принятых целевых решений, согласованной работе субъектов организационной структуры и взаимодействию всех участников педагогического процесса.</a:t>
            </a:r>
          </a:p>
          <a:p>
            <a:pPr marL="0" indent="0" algn="just">
              <a:buNone/>
            </a:pPr>
            <a:r>
              <a:rPr lang="ru-RU" sz="2600" u="sng" dirty="0">
                <a:latin typeface="Times New Roman" pitchFamily="18" charset="0"/>
                <a:cs typeface="Times New Roman" pitchFamily="18" charset="0"/>
              </a:rPr>
              <a:t>Регулятивно-коррекционная функция</a:t>
            </a:r>
            <a:r>
              <a:rPr lang="ru-RU" sz="2600" dirty="0">
                <a:latin typeface="Times New Roman" pitchFamily="18" charset="0"/>
                <a:cs typeface="Times New Roman" pitchFamily="18" charset="0"/>
              </a:rPr>
              <a:t> управления обеспечивает устранение причин технологических сбоев в происходящих процессах.</a:t>
            </a:r>
          </a:p>
          <a:p>
            <a:pPr marL="0" indent="0" algn="just">
              <a:buNone/>
            </a:pPr>
            <a:r>
              <a:rPr lang="ru-RU" sz="2600" u="sng" dirty="0">
                <a:latin typeface="Times New Roman" pitchFamily="18" charset="0"/>
                <a:cs typeface="Times New Roman" pitchFamily="18" charset="0"/>
              </a:rPr>
              <a:t>Контрольно-диагностическая функция</a:t>
            </a:r>
            <a:r>
              <a:rPr lang="ru-RU" sz="2600" dirty="0">
                <a:latin typeface="Times New Roman" pitchFamily="18" charset="0"/>
                <a:cs typeface="Times New Roman" pitchFamily="18" charset="0"/>
              </a:rPr>
              <a:t> управления устанавливает соответствие полученных данных требованиям образовательного стандарта.</a:t>
            </a:r>
          </a:p>
          <a:p>
            <a:pPr marL="0" indent="0" algn="just">
              <a:buNone/>
            </a:pPr>
            <a:r>
              <a:rPr lang="ru-RU" sz="2600" dirty="0">
                <a:latin typeface="Times New Roman" pitchFamily="18" charset="0"/>
                <a:cs typeface="Times New Roman" pitchFamily="18" charset="0"/>
              </a:rPr>
              <a:t>В управленческой деятельности выделяются понятия субъекта и объекта управления. В качестве субъекта управления выступает человек или группа людей, находящихся на той или иной ступени организационной структуры управления. Объектом управления является образовательное учреждение, а также все процессы, происходящие там и направленные на образовательные действия. Во взаимодействии субъектов и объектов управления проявляется их единство в целостной педагогической системе.</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875208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Вопросы для самоконтроля:</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457200" y="1052736"/>
            <a:ext cx="8229600" cy="5073427"/>
          </a:xfrm>
        </p:spPr>
        <p:txBody>
          <a:bodyPr>
            <a:normAutofit fontScale="77500" lnSpcReduction="20000"/>
          </a:bodyPr>
          <a:lstStyle/>
          <a:p>
            <a:pPr marL="0" indent="0">
              <a:buNone/>
            </a:pPr>
            <a:r>
              <a:rPr lang="ru-RU" sz="2800" dirty="0" smtClean="0">
                <a:latin typeface="Times New Roman" pitchFamily="18" charset="0"/>
                <a:cs typeface="Times New Roman" pitchFamily="18" charset="0"/>
              </a:rPr>
              <a:t>Обсудите </a:t>
            </a:r>
            <a:r>
              <a:rPr lang="ru-RU" sz="2800" dirty="0">
                <a:latin typeface="Times New Roman" pitchFamily="18" charset="0"/>
                <a:cs typeface="Times New Roman" pitchFamily="18" charset="0"/>
              </a:rPr>
              <a:t>ваши впечатления от прослушанной лекции и постарайтесь ответить на следующие вопросы:</a:t>
            </a:r>
          </a:p>
          <a:p>
            <a:pPr marL="0" indent="0">
              <a:buNone/>
            </a:pPr>
            <a:r>
              <a:rPr lang="ru-RU" sz="2800" dirty="0">
                <a:latin typeface="Times New Roman" pitchFamily="18" charset="0"/>
                <a:cs typeface="Times New Roman" pitchFamily="18" charset="0"/>
              </a:rPr>
              <a:t>1. Раскройте сущность управления образованием.</a:t>
            </a:r>
          </a:p>
          <a:p>
            <a:pPr marL="0" indent="0">
              <a:buNone/>
            </a:pPr>
            <a:r>
              <a:rPr lang="ru-RU" sz="2800" dirty="0">
                <a:latin typeface="Times New Roman" pitchFamily="18" charset="0"/>
                <a:cs typeface="Times New Roman" pitchFamily="18" charset="0"/>
              </a:rPr>
              <a:t>2. </a:t>
            </a:r>
            <a:r>
              <a:rPr lang="ru-RU" sz="2800" dirty="0" smtClean="0">
                <a:latin typeface="Times New Roman" pitchFamily="18" charset="0"/>
                <a:cs typeface="Times New Roman" pitchFamily="18" charset="0"/>
              </a:rPr>
              <a:t>Что </a:t>
            </a:r>
            <a:r>
              <a:rPr lang="ru-RU" sz="2800" dirty="0">
                <a:latin typeface="Times New Roman" pitchFamily="18" charset="0"/>
                <a:cs typeface="Times New Roman" pitchFamily="18" charset="0"/>
              </a:rPr>
              <a:t>являются объектами и субъектами управления?</a:t>
            </a:r>
          </a:p>
          <a:p>
            <a:pPr marL="0" indent="0">
              <a:buNone/>
            </a:pPr>
            <a:r>
              <a:rPr lang="ru-RU" sz="2800" dirty="0">
                <a:latin typeface="Times New Roman" pitchFamily="18" charset="0"/>
                <a:cs typeface="Times New Roman" pitchFamily="18" charset="0"/>
              </a:rPr>
              <a:t>4. Лежащее в основе педагогической теории управления понятие управление отражает несколько принципиальных моментов. Назовите их.</a:t>
            </a:r>
          </a:p>
          <a:p>
            <a:pPr marL="0" indent="0">
              <a:buNone/>
            </a:pPr>
            <a:r>
              <a:rPr lang="ru-RU" sz="2800" dirty="0">
                <a:latin typeface="Times New Roman" pitchFamily="18" charset="0"/>
                <a:cs typeface="Times New Roman" pitchFamily="18" charset="0"/>
              </a:rPr>
              <a:t>5. Что включает в себя управление образованием?</a:t>
            </a:r>
          </a:p>
          <a:p>
            <a:pPr marL="0" indent="0">
              <a:buNone/>
            </a:pPr>
            <a:r>
              <a:rPr lang="ru-RU" sz="2800" dirty="0">
                <a:latin typeface="Times New Roman" pitchFamily="18" charset="0"/>
                <a:cs typeface="Times New Roman" pitchFamily="18" charset="0"/>
              </a:rPr>
              <a:t>6. Назовите основные принципы управления и дайте характеристику каждому их них.</a:t>
            </a:r>
          </a:p>
          <a:p>
            <a:pPr marL="0" indent="0">
              <a:buNone/>
            </a:pPr>
            <a:r>
              <a:rPr lang="ru-RU" sz="2800" dirty="0">
                <a:latin typeface="Times New Roman" pitchFamily="18" charset="0"/>
                <a:cs typeface="Times New Roman" pitchFamily="18" charset="0"/>
              </a:rPr>
              <a:t>7. Классифицируйте принципы педагогического менеджмента по В. П. Симонову.</a:t>
            </a:r>
          </a:p>
          <a:p>
            <a:pPr marL="0" indent="0">
              <a:buNone/>
            </a:pPr>
            <a:r>
              <a:rPr lang="ru-RU" sz="2800" dirty="0">
                <a:latin typeface="Times New Roman" pitchFamily="18" charset="0"/>
                <a:cs typeface="Times New Roman" pitchFamily="18" charset="0"/>
              </a:rPr>
              <a:t>8. Назовите методы и формы управления педагогическими системами.</a:t>
            </a:r>
          </a:p>
          <a:p>
            <a:pPr marL="0" indent="0">
              <a:buNone/>
            </a:pPr>
            <a:r>
              <a:rPr lang="ru-RU" sz="2800" dirty="0">
                <a:latin typeface="Times New Roman" pitchFamily="18" charset="0"/>
                <a:cs typeface="Times New Roman" pitchFamily="18" charset="0"/>
              </a:rPr>
              <a:t>9. Назовите и охарактеризуйте функции управления педагогическими системами</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43680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980728"/>
            <a:ext cx="8147248" cy="5145435"/>
          </a:xfrm>
        </p:spPr>
        <p:txBody>
          <a:bodyPr>
            <a:noAutofit/>
          </a:bodyPr>
          <a:lstStyle/>
          <a:p>
            <a:pPr marL="0" indent="0" algn="just">
              <a:buNone/>
            </a:pPr>
            <a:r>
              <a:rPr lang="ru-RU" sz="2400" dirty="0">
                <a:latin typeface="Times New Roman" pitchFamily="18" charset="0"/>
                <a:cs typeface="Times New Roman" pitchFamily="18" charset="0"/>
              </a:rPr>
              <a:t>Управление системой образования  осуществляется государственное регулирование структурных изменений и динамики развития государственных и негосударственных образовательных учреждений системы непрерывного образования и подготовки кадров. Определяется сфера компетенции органов управления образованием всех уровней в соответствии с Законом «Об образовании». Развивается нормативно-правовая база образования. Обеспечивается расширение прав и самостоятельности учебных заведений в финансово-хозяйственной деятельности и организации образовательного процесса. В соответствии с порядком, установленным органами управления, проводится аттестация и аккредитация образовательных учреждений. </a:t>
            </a:r>
          </a:p>
        </p:txBody>
      </p:sp>
    </p:spTree>
    <p:extLst>
      <p:ext uri="{BB962C8B-B14F-4D97-AF65-F5344CB8AC3E}">
        <p14:creationId xmlns:p14="http://schemas.microsoft.com/office/powerpoint/2010/main" val="691498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908720"/>
            <a:ext cx="8363272" cy="5217443"/>
          </a:xfrm>
        </p:spPr>
        <p:txBody>
          <a:bodyPr>
            <a:normAutofit fontScale="92500" lnSpcReduction="20000"/>
          </a:bodyPr>
          <a:lstStyle/>
          <a:p>
            <a:pPr marL="0" indent="0" algn="just">
              <a:buNone/>
            </a:pPr>
            <a:r>
              <a:rPr lang="ru-RU" sz="2600" dirty="0">
                <a:latin typeface="Times New Roman" pitchFamily="18" charset="0"/>
                <a:cs typeface="Times New Roman" pitchFamily="18" charset="0"/>
              </a:rPr>
              <a:t>По итогам аккредитации предоставляется право на осуществление образовательной деятельности.</a:t>
            </a:r>
          </a:p>
          <a:p>
            <a:pPr marL="0" indent="0" algn="just">
              <a:buNone/>
            </a:pPr>
            <a:r>
              <a:rPr lang="ru-RU" sz="2600" dirty="0">
                <a:latin typeface="Times New Roman" pitchFamily="18" charset="0"/>
                <a:cs typeface="Times New Roman" pitchFamily="18" charset="0"/>
              </a:rPr>
              <a:t>Управление системой образования  осуществляется государственное регулирование структурных изменений и динамики развития государственных и негосударственных образовательных учреждений системы непрерывного образования и подготовки кадров. Определяется сфера компетенции органов управления образованием всех уровней в соответствии с Законом «Об образовании». Развивается нормативно-правовая база образования. Обеспечивается расширение прав и самостоятельности учебных заведений в финансово-хозяйственной деятельности и организации образовательного процесса. В соответствии с порядком, установленным органами управления, проводится аттестация и аккредитация образовательных учреждений. По итогам аккредитации предоставляется право на осуществление образовательной деятельности.</a:t>
            </a:r>
          </a:p>
          <a:p>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32497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908720"/>
            <a:ext cx="8229600" cy="5040560"/>
          </a:xfrm>
        </p:spPr>
        <p:txBody>
          <a:bodyPr>
            <a:normAutofit fontScale="92500" lnSpcReduction="10000"/>
          </a:bodyPr>
          <a:lstStyle/>
          <a:p>
            <a:pPr marL="0" indent="0" algn="just">
              <a:buNone/>
            </a:pPr>
            <a:r>
              <a:rPr lang="ru-RU" sz="2600" dirty="0">
                <a:latin typeface="Times New Roman" pitchFamily="18" charset="0"/>
                <a:cs typeface="Times New Roman" pitchFamily="18" charset="0"/>
              </a:rPr>
              <a:t>Внедряется эффективная система общественного управления образовательными учреждениями путем создания попечительских и наблюдательных советов, включающих представителей организаций-учредителей, местных органов власти, деловых кругов, общественных организаций, фондов и спонсоров.</a:t>
            </a:r>
          </a:p>
          <a:p>
            <a:pPr marL="0" indent="0" algn="just">
              <a:buNone/>
            </a:pPr>
            <a:r>
              <a:rPr lang="ru-RU" sz="2600" b="1" dirty="0">
                <a:latin typeface="Times New Roman" pitchFamily="18" charset="0"/>
                <a:cs typeface="Times New Roman" pitchFamily="18" charset="0"/>
              </a:rPr>
              <a:t>Объектами управления </a:t>
            </a:r>
            <a:r>
              <a:rPr lang="ru-RU" sz="2600" dirty="0">
                <a:latin typeface="Times New Roman" pitchFamily="18" charset="0"/>
                <a:cs typeface="Times New Roman" pitchFamily="18" charset="0"/>
              </a:rPr>
              <a:t>могут быть биологические, технические или социальные системы. Одной из разновидностей социальных систем является система образования, действующая в масштабе страны, края, области, города и района. </a:t>
            </a:r>
            <a:r>
              <a:rPr lang="ru-RU" sz="2600" b="1" dirty="0">
                <a:latin typeface="Times New Roman" pitchFamily="18" charset="0"/>
                <a:cs typeface="Times New Roman" pitchFamily="18" charset="0"/>
              </a:rPr>
              <a:t>Субъектами управления </a:t>
            </a:r>
            <a:r>
              <a:rPr lang="ru-RU" sz="2600" dirty="0">
                <a:latin typeface="Times New Roman" pitchFamily="18" charset="0"/>
                <a:cs typeface="Times New Roman" pitchFamily="18" charset="0"/>
              </a:rPr>
              <a:t>системой образования выступают Министерство образования, краевые, областные, городские управления образованием и районные отделы образования.</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2368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lnSpcReduction="10000"/>
          </a:bodyPr>
          <a:lstStyle/>
          <a:p>
            <a:pPr marL="0" indent="0" algn="just">
              <a:buNone/>
            </a:pPr>
            <a:r>
              <a:rPr lang="ru-RU" sz="2600" dirty="0">
                <a:latin typeface="Times New Roman" pitchFamily="18" charset="0"/>
                <a:cs typeface="Times New Roman" pitchFamily="18" charset="0"/>
              </a:rPr>
              <a:t>Лежащее в основе педагогической теории управления понятие управление отражает несколько принципиальных моментов:</a:t>
            </a:r>
          </a:p>
          <a:p>
            <a:pPr marL="0" indent="0" algn="just">
              <a:buNone/>
            </a:pPr>
            <a:r>
              <a:rPr lang="ru-RU" sz="2600" dirty="0">
                <a:latin typeface="Times New Roman" pitchFamily="18" charset="0"/>
                <a:cs typeface="Times New Roman" pitchFamily="18" charset="0"/>
              </a:rPr>
              <a:t>Управление образованием — </a:t>
            </a:r>
            <a:r>
              <a:rPr lang="ru-RU" sz="2600" i="1" dirty="0">
                <a:latin typeface="Times New Roman" pitchFamily="18" charset="0"/>
                <a:cs typeface="Times New Roman" pitchFamily="18" charset="0"/>
              </a:rPr>
              <a:t>1) (как организация) сложная организационно-структурная система, </a:t>
            </a:r>
            <a:r>
              <a:rPr lang="ru-RU" sz="2600" dirty="0">
                <a:latin typeface="Times New Roman" pitchFamily="18" charset="0"/>
                <a:cs typeface="Times New Roman" pitchFamily="18" charset="0"/>
              </a:rPr>
              <a:t>внутри которой выделяются структуры регионального управления образованием, соответствующие муниципальные структуры управления, а также структуры управления самих образовательных учреждений; </a:t>
            </a:r>
            <a:r>
              <a:rPr lang="ru-RU" sz="2600" i="1" dirty="0">
                <a:latin typeface="Times New Roman" pitchFamily="18" charset="0"/>
                <a:cs typeface="Times New Roman" pitchFamily="18" charset="0"/>
              </a:rPr>
              <a:t>2) (как процесс) </a:t>
            </a:r>
            <a:r>
              <a:rPr lang="ru-RU" sz="2600" dirty="0">
                <a:latin typeface="Times New Roman" pitchFamily="18" charset="0"/>
                <a:cs typeface="Times New Roman" pitchFamily="18" charset="0"/>
              </a:rPr>
              <a:t>взаимосвязанная совокупность циклически повторяющихся процессов выработки и осуществления решений, ориентированных на стабильное функционирование и эффективное развитие системы образования и основных ее частей.</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89452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ru-RU" sz="2400" b="1" i="1" dirty="0">
                <a:latin typeface="Times New Roman" pitchFamily="18" charset="0"/>
                <a:cs typeface="Times New Roman" pitchFamily="18" charset="0"/>
              </a:rPr>
              <a:t>Управление образованием </a:t>
            </a:r>
            <a:r>
              <a:rPr lang="ru-RU" sz="2400" dirty="0">
                <a:latin typeface="Times New Roman" pitchFamily="18" charset="0"/>
                <a:cs typeface="Times New Roman" pitchFamily="18" charset="0"/>
              </a:rPr>
              <a:t>включает: </a:t>
            </a:r>
            <a:r>
              <a:rPr lang="ru-RU" sz="2400" i="1" dirty="0">
                <a:latin typeface="Times New Roman" pitchFamily="18" charset="0"/>
                <a:cs typeface="Times New Roman" pitchFamily="18" charset="0"/>
              </a:rPr>
              <a:t>планирование, организацию, руководство и контроль, определяющие функционирование и развитие основных образовательных и обеспечивающих процессов, а также непрерывное </a:t>
            </a:r>
            <a:r>
              <a:rPr lang="ru-RU" sz="2400" i="1" dirty="0" smtClean="0">
                <a:latin typeface="Times New Roman" pitchFamily="18" charset="0"/>
                <a:cs typeface="Times New Roman" pitchFamily="18" charset="0"/>
              </a:rPr>
              <a:t>саморазвитие</a:t>
            </a:r>
            <a:endParaRPr lang="ru-RU" sz="2400" dirty="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2</a:t>
            </a:r>
            <a:r>
              <a:rPr lang="ru-RU" sz="2400" dirty="0">
                <a:latin typeface="Times New Roman" pitchFamily="18" charset="0"/>
                <a:cs typeface="Times New Roman" pitchFamily="18" charset="0"/>
              </a:rPr>
              <a:t>. </a:t>
            </a:r>
            <a:r>
              <a:rPr lang="ru-RU" sz="2400" b="1" i="1" dirty="0">
                <a:latin typeface="Times New Roman" pitchFamily="18" charset="0"/>
                <a:cs typeface="Times New Roman" pitchFamily="18" charset="0"/>
              </a:rPr>
              <a:t>Основные принципы </a:t>
            </a:r>
            <a:r>
              <a:rPr lang="ru-RU" sz="2400" dirty="0">
                <a:latin typeface="Times New Roman" pitchFamily="18" charset="0"/>
                <a:cs typeface="Times New Roman" pitchFamily="18" charset="0"/>
              </a:rPr>
              <a:t>управления педагогическими системами</a:t>
            </a:r>
          </a:p>
          <a:p>
            <a:pPr marL="0" indent="0" algn="just">
              <a:buNone/>
            </a:pPr>
            <a:r>
              <a:rPr lang="ru-RU" sz="2400" dirty="0">
                <a:latin typeface="Times New Roman" pitchFamily="18" charset="0"/>
                <a:cs typeface="Times New Roman" pitchFamily="18" charset="0"/>
              </a:rPr>
              <a:t>Управление педагогическими системами основывается на соблюдении ряда принципов.</a:t>
            </a:r>
          </a:p>
          <a:p>
            <a:pPr marL="0" indent="0" algn="just">
              <a:buNone/>
            </a:pPr>
            <a:r>
              <a:rPr lang="ru-RU" sz="2400" b="1" dirty="0">
                <a:latin typeface="Times New Roman" pitchFamily="18" charset="0"/>
                <a:cs typeface="Times New Roman" pitchFamily="18" charset="0"/>
              </a:rPr>
              <a:t>Принципы управления</a:t>
            </a:r>
            <a:r>
              <a:rPr lang="ru-RU" sz="2400" dirty="0">
                <a:latin typeface="Times New Roman" pitchFamily="18" charset="0"/>
                <a:cs typeface="Times New Roman" pitchFamily="18" charset="0"/>
              </a:rPr>
              <a:t> — </a:t>
            </a:r>
            <a:r>
              <a:rPr lang="ru-RU" sz="2400" i="1" dirty="0">
                <a:latin typeface="Times New Roman" pitchFamily="18" charset="0"/>
                <a:cs typeface="Times New Roman" pitchFamily="18" charset="0"/>
              </a:rPr>
              <a:t>это основополагающие идеи по осуществлению управленческих функций. Принципы отражают закономерности управления.</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90044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К основным принципам управления относятся:</a:t>
            </a:r>
            <a:br>
              <a:rPr lang="ru-RU" sz="2400" b="1" dirty="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ru-RU" sz="2400" i="1" dirty="0" smtClean="0">
                <a:latin typeface="Times New Roman" pitchFamily="18" charset="0"/>
                <a:cs typeface="Times New Roman" pitchFamily="18" charset="0"/>
              </a:rPr>
              <a:t>- </a:t>
            </a:r>
            <a:r>
              <a:rPr lang="ru-RU" sz="2400" i="1" dirty="0">
                <a:latin typeface="Times New Roman" pitchFamily="18" charset="0"/>
                <a:cs typeface="Times New Roman" pitchFamily="18" charset="0"/>
              </a:rPr>
              <a:t>демократизация и </a:t>
            </a:r>
            <a:r>
              <a:rPr lang="ru-RU" sz="2400" i="1" dirty="0" err="1">
                <a:latin typeface="Times New Roman" pitchFamily="18" charset="0"/>
                <a:cs typeface="Times New Roman" pitchFamily="18" charset="0"/>
              </a:rPr>
              <a:t>гуманизация</a:t>
            </a:r>
            <a:r>
              <a:rPr lang="ru-RU" sz="2400" i="1" dirty="0">
                <a:latin typeface="Times New Roman" pitchFamily="18" charset="0"/>
                <a:cs typeface="Times New Roman" pitchFamily="18" charset="0"/>
              </a:rPr>
              <a:t> управления;</a:t>
            </a:r>
          </a:p>
          <a:p>
            <a:pPr marL="0" indent="0">
              <a:buNone/>
            </a:pPr>
            <a:r>
              <a:rPr lang="ru-RU" sz="2400" i="1" dirty="0">
                <a:latin typeface="Times New Roman" pitchFamily="18" charset="0"/>
                <a:cs typeface="Times New Roman" pitchFamily="18" charset="0"/>
              </a:rPr>
              <a:t>- системность и целостность в управлении;</a:t>
            </a:r>
          </a:p>
          <a:p>
            <a:pPr marL="0" indent="0">
              <a:buNone/>
            </a:pPr>
            <a:r>
              <a:rPr lang="ru-RU" sz="2400" i="1" dirty="0">
                <a:latin typeface="Times New Roman" pitchFamily="18" charset="0"/>
                <a:cs typeface="Times New Roman" pitchFamily="18" charset="0"/>
              </a:rPr>
              <a:t>- рациональное сочетание централизации и децентрализации;</a:t>
            </a:r>
          </a:p>
          <a:p>
            <a:pPr marL="0" indent="0">
              <a:buNone/>
            </a:pPr>
            <a:r>
              <a:rPr lang="ru-RU" sz="2400" i="1" dirty="0">
                <a:latin typeface="Times New Roman" pitchFamily="18" charset="0"/>
                <a:cs typeface="Times New Roman" pitchFamily="18" charset="0"/>
              </a:rPr>
              <a:t>- взаимосвязь единоначалия и коллегиальности;</a:t>
            </a:r>
          </a:p>
          <a:p>
            <a:pPr marL="0" indent="0">
              <a:buNone/>
            </a:pPr>
            <a:r>
              <a:rPr lang="ru-RU" sz="2400" i="1" dirty="0">
                <a:latin typeface="Times New Roman" pitchFamily="18" charset="0"/>
                <a:cs typeface="Times New Roman" pitchFamily="18" charset="0"/>
              </a:rPr>
              <a:t>- научная обоснованность (научность) управления;</a:t>
            </a:r>
          </a:p>
          <a:p>
            <a:pPr marL="0" indent="0">
              <a:buNone/>
            </a:pPr>
            <a:r>
              <a:rPr lang="ru-RU" sz="2400" i="1" dirty="0">
                <a:latin typeface="Times New Roman" pitchFamily="18" charset="0"/>
                <a:cs typeface="Times New Roman" pitchFamily="18" charset="0"/>
              </a:rPr>
              <a:t>- объективность, полнота и регулярность предоставления информации.</a:t>
            </a:r>
          </a:p>
          <a:p>
            <a:endParaRPr lang="ru-RU" dirty="0"/>
          </a:p>
        </p:txBody>
      </p:sp>
    </p:spTree>
    <p:extLst>
      <p:ext uri="{BB962C8B-B14F-4D97-AF65-F5344CB8AC3E}">
        <p14:creationId xmlns:p14="http://schemas.microsoft.com/office/powerpoint/2010/main" val="15820726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2290</Words>
  <Application>Microsoft Office PowerPoint</Application>
  <PresentationFormat>Экран (4:3)</PresentationFormat>
  <Paragraphs>109</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КазНУ им. аль-Фараби факультет философии и политологии     Лекция 2.Образовательная система как объект управления</vt:lpstr>
      <vt:lpstr>План: </vt:lpstr>
      <vt:lpstr>1. Сущность управления образованием </vt:lpstr>
      <vt:lpstr>Презентация PowerPoint</vt:lpstr>
      <vt:lpstr>Презентация PowerPoint</vt:lpstr>
      <vt:lpstr>Презентация PowerPoint</vt:lpstr>
      <vt:lpstr>Презентация PowerPoint</vt:lpstr>
      <vt:lpstr>Презентация PowerPoint</vt:lpstr>
      <vt:lpstr>К основным принципам управления относятся: </vt:lpstr>
      <vt:lpstr>Рассмотрим более подробно эти принципы.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Существуют и другие классификации и трактовки принципов педагогического менеджмента.</vt:lpstr>
      <vt:lpstr>3. Методы, формы и функции управления педагогическими системами </vt:lpstr>
      <vt:lpstr>Презентация PowerPoint</vt:lpstr>
      <vt:lpstr>Презентация PowerPoint</vt:lpstr>
      <vt:lpstr>Презентация PowerPoint</vt:lpstr>
      <vt:lpstr>Презентация PowerPoint</vt:lpstr>
      <vt:lpstr>Вопросы для самоконтроля: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КазНУ им. аль-Фараби факультет философии и политологии     Лекция 2.Образовательная система как объект управления</dc:title>
  <dc:creator>user</dc:creator>
  <cp:lastModifiedBy>user</cp:lastModifiedBy>
  <cp:revision>18</cp:revision>
  <dcterms:created xsi:type="dcterms:W3CDTF">2021-09-05T12:33:32Z</dcterms:created>
  <dcterms:modified xsi:type="dcterms:W3CDTF">2021-09-07T17:21:11Z</dcterms:modified>
</cp:coreProperties>
</file>